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sldIdLst>
    <p:sldId id="256" r:id="rId2"/>
    <p:sldId id="257" r:id="rId3"/>
    <p:sldId id="258" r:id="rId4"/>
    <p:sldId id="259" r:id="rId5"/>
    <p:sldId id="260" r:id="rId6"/>
    <p:sldId id="261" r:id="rId7"/>
    <p:sldId id="262" r:id="rId8"/>
    <p:sldId id="274" r:id="rId9"/>
    <p:sldId id="263" r:id="rId10"/>
    <p:sldId id="264" r:id="rId11"/>
    <p:sldId id="265" r:id="rId12"/>
    <p:sldId id="267" r:id="rId13"/>
    <p:sldId id="268" r:id="rId14"/>
    <p:sldId id="269" r:id="rId15"/>
    <p:sldId id="272" r:id="rId16"/>
    <p:sldId id="270" r:id="rId17"/>
    <p:sldId id="271"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07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94221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15308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4693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25126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16541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4237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93314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5878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53981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0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5/3/2021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83775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5/3/2021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551842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2"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delegate@aaseny.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DBDF1-7D4B-4F01-96C0-0A96D433C4C0}"/>
              </a:ext>
            </a:extLst>
          </p:cNvPr>
          <p:cNvSpPr>
            <a:spLocks noGrp="1"/>
          </p:cNvSpPr>
          <p:nvPr>
            <p:ph type="ctrTitle"/>
          </p:nvPr>
        </p:nvSpPr>
        <p:spPr>
          <a:xfrm>
            <a:off x="1677880" y="852256"/>
            <a:ext cx="8815526" cy="4003208"/>
          </a:xfrm>
        </p:spPr>
        <p:txBody>
          <a:bodyPr/>
          <a:lstStyle/>
          <a:p>
            <a:pPr algn="ctr"/>
            <a:r>
              <a:rPr lang="en-US" dirty="0"/>
              <a:t>Alcoholics Anonymous - The 71</a:t>
            </a:r>
            <a:r>
              <a:rPr lang="en-US" baseline="30000" dirty="0"/>
              <a:t>st</a:t>
            </a:r>
            <a:r>
              <a:rPr lang="en-US" dirty="0"/>
              <a:t> General Service Conference</a:t>
            </a:r>
            <a:br>
              <a:rPr lang="en-US" dirty="0"/>
            </a:br>
            <a:br>
              <a:rPr lang="en-US" dirty="0"/>
            </a:br>
            <a:r>
              <a:rPr lang="en-US" dirty="0"/>
              <a:t>April 18 to </a:t>
            </a:r>
            <a:r>
              <a:rPr lang="en-US" strike="dblStrike" dirty="0">
                <a:solidFill>
                  <a:srgbClr val="FF0000"/>
                </a:solidFill>
              </a:rPr>
              <a:t>24</a:t>
            </a:r>
            <a:r>
              <a:rPr lang="en-US" dirty="0"/>
              <a:t> 25, 2021</a:t>
            </a:r>
          </a:p>
        </p:txBody>
      </p:sp>
      <p:sp>
        <p:nvSpPr>
          <p:cNvPr id="3" name="Subtitle 2">
            <a:extLst>
              <a:ext uri="{FF2B5EF4-FFF2-40B4-BE49-F238E27FC236}">
                <a16:creationId xmlns:a16="http://schemas.microsoft.com/office/drawing/2014/main" id="{4128948D-DFCB-46E7-9211-7BFB612161E0}"/>
              </a:ext>
            </a:extLst>
          </p:cNvPr>
          <p:cNvSpPr>
            <a:spLocks noGrp="1"/>
          </p:cNvSpPr>
          <p:nvPr>
            <p:ph type="subTitle" idx="1"/>
          </p:nvPr>
        </p:nvSpPr>
        <p:spPr>
          <a:xfrm>
            <a:off x="1524000" y="5310356"/>
            <a:ext cx="8898384" cy="996696"/>
          </a:xfrm>
        </p:spPr>
        <p:txBody>
          <a:bodyPr/>
          <a:lstStyle/>
          <a:p>
            <a:pPr algn="ctr"/>
            <a:r>
              <a:rPr lang="en-US" dirty="0">
                <a:solidFill>
                  <a:srgbClr val="0033CC"/>
                </a:solidFill>
                <a:latin typeface="Elephant" panose="02020904090505020303" pitchFamily="18" charset="0"/>
              </a:rPr>
              <a:t>Report-back to the SENY Committee –</a:t>
            </a:r>
          </a:p>
          <a:p>
            <a:pPr algn="ctr"/>
            <a:r>
              <a:rPr lang="en-US" dirty="0">
                <a:solidFill>
                  <a:srgbClr val="0033CC"/>
                </a:solidFill>
                <a:latin typeface="Elephant" panose="02020904090505020303" pitchFamily="18" charset="0"/>
              </a:rPr>
              <a:t>Monday, May 3</a:t>
            </a:r>
            <a:r>
              <a:rPr lang="en-US" baseline="30000" dirty="0">
                <a:solidFill>
                  <a:srgbClr val="0033CC"/>
                </a:solidFill>
                <a:latin typeface="Elephant" panose="02020904090505020303" pitchFamily="18" charset="0"/>
              </a:rPr>
              <a:t>rd</a:t>
            </a:r>
            <a:r>
              <a:rPr lang="en-US" dirty="0">
                <a:solidFill>
                  <a:srgbClr val="0033CC"/>
                </a:solidFill>
                <a:latin typeface="Elephant" panose="02020904090505020303" pitchFamily="18" charset="0"/>
              </a:rPr>
              <a:t>, 2021</a:t>
            </a:r>
          </a:p>
        </p:txBody>
      </p:sp>
      <p:pic>
        <p:nvPicPr>
          <p:cNvPr id="5" name="Graphic 4" descr="Handshake outline">
            <a:extLst>
              <a:ext uri="{FF2B5EF4-FFF2-40B4-BE49-F238E27FC236}">
                <a16:creationId xmlns:a16="http://schemas.microsoft.com/office/drawing/2014/main" id="{070785E9-AD82-4B6F-8265-369B48608A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8443" y="3429000"/>
            <a:ext cx="914400" cy="647700"/>
          </a:xfrm>
          <a:prstGeom prst="rect">
            <a:avLst/>
          </a:prstGeom>
        </p:spPr>
      </p:pic>
    </p:spTree>
    <p:extLst>
      <p:ext uri="{BB962C8B-B14F-4D97-AF65-F5344CB8AC3E}">
        <p14:creationId xmlns:p14="http://schemas.microsoft.com/office/powerpoint/2010/main" val="1871082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3D345-01FB-40D0-B4B4-EBA1849CA2BE}"/>
              </a:ext>
            </a:extLst>
          </p:cNvPr>
          <p:cNvSpPr>
            <a:spLocks noGrp="1"/>
          </p:cNvSpPr>
          <p:nvPr>
            <p:ph type="title"/>
          </p:nvPr>
        </p:nvSpPr>
        <p:spPr/>
        <p:txBody>
          <a:bodyPr/>
          <a:lstStyle/>
          <a:p>
            <a:pPr algn="ctr"/>
            <a:r>
              <a:rPr lang="en-US" dirty="0">
                <a:latin typeface="Arial Rounded MT Bold" panose="020F0704030504030204" pitchFamily="34" charset="0"/>
              </a:rPr>
              <a:t>“Okay, then! On another note, what’s going on in the world of A.A. Finance?”</a:t>
            </a:r>
          </a:p>
        </p:txBody>
      </p:sp>
      <p:sp>
        <p:nvSpPr>
          <p:cNvPr id="3" name="Content Placeholder 2">
            <a:extLst>
              <a:ext uri="{FF2B5EF4-FFF2-40B4-BE49-F238E27FC236}">
                <a16:creationId xmlns:a16="http://schemas.microsoft.com/office/drawing/2014/main" id="{FC71C003-1C2C-4799-96C4-77315768D8C9}"/>
              </a:ext>
            </a:extLst>
          </p:cNvPr>
          <p:cNvSpPr>
            <a:spLocks noGrp="1"/>
          </p:cNvSpPr>
          <p:nvPr>
            <p:ph idx="1"/>
          </p:nvPr>
        </p:nvSpPr>
        <p:spPr/>
        <p:txBody>
          <a:bodyPr/>
          <a:lstStyle/>
          <a:p>
            <a:pPr marL="0" indent="0">
              <a:buNone/>
            </a:pPr>
            <a:r>
              <a:rPr lang="en-US" dirty="0">
                <a:solidFill>
                  <a:srgbClr val="0033CC"/>
                </a:solidFill>
                <a:latin typeface="Arial Rounded MT Bold" panose="020F0704030504030204" pitchFamily="34" charset="0"/>
              </a:rPr>
              <a:t>IMPROVED AUDIT RESULTS</a:t>
            </a:r>
          </a:p>
          <a:p>
            <a:r>
              <a:rPr lang="en-US" dirty="0">
                <a:solidFill>
                  <a:srgbClr val="0033CC"/>
                </a:solidFill>
                <a:latin typeface="Arial Rounded MT Bold" panose="020F0704030504030204" pitchFamily="34" charset="0"/>
              </a:rPr>
              <a:t>Completed on schedule</a:t>
            </a:r>
          </a:p>
          <a:p>
            <a:r>
              <a:rPr lang="en-US" dirty="0">
                <a:solidFill>
                  <a:srgbClr val="0033CC"/>
                </a:solidFill>
                <a:latin typeface="Arial Rounded MT Bold" panose="020F0704030504030204" pitchFamily="34" charset="0"/>
              </a:rPr>
              <a:t>Unqualified or “clean” audit opinion</a:t>
            </a:r>
          </a:p>
          <a:p>
            <a:r>
              <a:rPr lang="en-US" dirty="0">
                <a:solidFill>
                  <a:srgbClr val="0033CC"/>
                </a:solidFill>
                <a:latin typeface="Arial Rounded MT Bold" panose="020F0704030504030204" pitchFamily="34" charset="0"/>
              </a:rPr>
              <a:t>No material weaknesses</a:t>
            </a:r>
          </a:p>
          <a:p>
            <a:r>
              <a:rPr lang="en-US" dirty="0">
                <a:solidFill>
                  <a:srgbClr val="0033CC"/>
                </a:solidFill>
                <a:latin typeface="Arial Rounded MT Bold" panose="020F0704030504030204" pitchFamily="34" charset="0"/>
              </a:rPr>
              <a:t>No significant deficiencies</a:t>
            </a:r>
          </a:p>
          <a:p>
            <a:r>
              <a:rPr lang="en-US" dirty="0">
                <a:solidFill>
                  <a:srgbClr val="0033CC"/>
                </a:solidFill>
                <a:latin typeface="Arial Rounded MT Bold" panose="020F0704030504030204" pitchFamily="34" charset="0"/>
              </a:rPr>
              <a:t>Only one recommendation (compared to seven last year)</a:t>
            </a:r>
          </a:p>
          <a:p>
            <a:pPr marL="0" indent="0" algn="ctr">
              <a:buNone/>
            </a:pPr>
            <a:r>
              <a:rPr lang="en-US" dirty="0">
                <a:solidFill>
                  <a:srgbClr val="0033CC"/>
                </a:solidFill>
                <a:latin typeface="Arial Rounded MT Bold" panose="020F0704030504030204" pitchFamily="34" charset="0"/>
              </a:rPr>
              <a:t>In other words, our Finances are in great hands!</a:t>
            </a:r>
          </a:p>
        </p:txBody>
      </p:sp>
    </p:spTree>
    <p:extLst>
      <p:ext uri="{BB962C8B-B14F-4D97-AF65-F5344CB8AC3E}">
        <p14:creationId xmlns:p14="http://schemas.microsoft.com/office/powerpoint/2010/main" val="1505535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1855D-039C-43D7-8C2A-3D943562DA34}"/>
              </a:ext>
            </a:extLst>
          </p:cNvPr>
          <p:cNvSpPr>
            <a:spLocks noGrp="1"/>
          </p:cNvSpPr>
          <p:nvPr>
            <p:ph type="title"/>
          </p:nvPr>
        </p:nvSpPr>
        <p:spPr/>
        <p:txBody>
          <a:bodyPr/>
          <a:lstStyle/>
          <a:p>
            <a:r>
              <a:rPr lang="en-US" dirty="0">
                <a:latin typeface="Arial Rounded MT Bold" panose="020F0704030504030204" pitchFamily="34" charset="0"/>
              </a:rPr>
              <a:t>“How about 2020 financial highlights?”</a:t>
            </a:r>
          </a:p>
        </p:txBody>
      </p:sp>
      <p:sp>
        <p:nvSpPr>
          <p:cNvPr id="3" name="Content Placeholder 2">
            <a:extLst>
              <a:ext uri="{FF2B5EF4-FFF2-40B4-BE49-F238E27FC236}">
                <a16:creationId xmlns:a16="http://schemas.microsoft.com/office/drawing/2014/main" id="{2D935590-56C6-409D-A3FF-8A3EB864CB55}"/>
              </a:ext>
            </a:extLst>
          </p:cNvPr>
          <p:cNvSpPr>
            <a:spLocks noGrp="1"/>
          </p:cNvSpPr>
          <p:nvPr>
            <p:ph idx="1"/>
          </p:nvPr>
        </p:nvSpPr>
        <p:spPr/>
        <p:txBody>
          <a:bodyPr>
            <a:normAutofit fontScale="92500"/>
          </a:bodyPr>
          <a:lstStyle/>
          <a:p>
            <a:r>
              <a:rPr lang="en-US" dirty="0">
                <a:solidFill>
                  <a:srgbClr val="0033CC"/>
                </a:solidFill>
                <a:latin typeface="Arial Rounded MT Bold" panose="020F0704030504030204" pitchFamily="34" charset="0"/>
              </a:rPr>
              <a:t>7th Tradition of Self-Support – </a:t>
            </a:r>
            <a:r>
              <a:rPr lang="en-US" u="sng" dirty="0">
                <a:solidFill>
                  <a:srgbClr val="0033CC"/>
                </a:solidFill>
                <a:latin typeface="Arial Rounded MT Bold" panose="020F0704030504030204" pitchFamily="34" charset="0"/>
              </a:rPr>
              <a:t>$10.26 million</a:t>
            </a:r>
            <a:r>
              <a:rPr lang="en-US" dirty="0">
                <a:solidFill>
                  <a:srgbClr val="0033CC"/>
                </a:solidFill>
                <a:latin typeface="Arial Rounded MT Bold" panose="020F0704030504030204" pitchFamily="34" charset="0"/>
              </a:rPr>
              <a:t> set another record, up 15.80% from $8.86 million in 2019</a:t>
            </a:r>
          </a:p>
          <a:p>
            <a:r>
              <a:rPr lang="en-US" dirty="0">
                <a:solidFill>
                  <a:srgbClr val="0033CC"/>
                </a:solidFill>
                <a:latin typeface="Arial Rounded MT Bold" panose="020F0704030504030204" pitchFamily="34" charset="0"/>
              </a:rPr>
              <a:t>Cost of Services - $10.81 million down 14.9% from $12.70 million in 2019</a:t>
            </a:r>
          </a:p>
          <a:p>
            <a:r>
              <a:rPr lang="en-US" dirty="0">
                <a:solidFill>
                  <a:srgbClr val="0033CC"/>
                </a:solidFill>
                <a:latin typeface="Arial Rounded MT Bold" panose="020F0704030504030204" pitchFamily="34" charset="0"/>
              </a:rPr>
              <a:t>Self-Support - covered 94.9% of cost of services compared to 69.8% in 2019</a:t>
            </a:r>
          </a:p>
          <a:p>
            <a:r>
              <a:rPr lang="en-US" dirty="0">
                <a:solidFill>
                  <a:srgbClr val="0033CC"/>
                </a:solidFill>
                <a:latin typeface="Arial Rounded MT Bold" panose="020F0704030504030204" pitchFamily="34" charset="0"/>
              </a:rPr>
              <a:t>AAWS publishing gross profits – $6.58 million down 29.70% from $9.36 million in 2019, used to cover $550K shortfall between 7th Tradition Contributions and Cost of Services</a:t>
            </a:r>
          </a:p>
        </p:txBody>
      </p:sp>
    </p:spTree>
    <p:extLst>
      <p:ext uri="{BB962C8B-B14F-4D97-AF65-F5344CB8AC3E}">
        <p14:creationId xmlns:p14="http://schemas.microsoft.com/office/powerpoint/2010/main" val="1613631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5BB24-AF71-4AB4-8C43-729D730902FA}"/>
              </a:ext>
            </a:extLst>
          </p:cNvPr>
          <p:cNvSpPr>
            <a:spLocks noGrp="1"/>
          </p:cNvSpPr>
          <p:nvPr>
            <p:ph type="title"/>
          </p:nvPr>
        </p:nvSpPr>
        <p:spPr/>
        <p:txBody>
          <a:bodyPr/>
          <a:lstStyle/>
          <a:p>
            <a:pPr algn="ctr"/>
            <a:r>
              <a:rPr lang="en-US" dirty="0">
                <a:latin typeface="Arial Rounded MT Bold" panose="020F0704030504030204" pitchFamily="34" charset="0"/>
                <a:cs typeface="Aharoni" panose="02010803020104030203" pitchFamily="2" charset="-79"/>
              </a:rPr>
              <a:t>“What else do we need to know about the finances of our Fellowship?”</a:t>
            </a:r>
          </a:p>
        </p:txBody>
      </p:sp>
      <p:sp>
        <p:nvSpPr>
          <p:cNvPr id="3" name="Content Placeholder 2">
            <a:extLst>
              <a:ext uri="{FF2B5EF4-FFF2-40B4-BE49-F238E27FC236}">
                <a16:creationId xmlns:a16="http://schemas.microsoft.com/office/drawing/2014/main" id="{247605B5-6E0C-4543-BA9E-92929F54E32D}"/>
              </a:ext>
            </a:extLst>
          </p:cNvPr>
          <p:cNvSpPr>
            <a:spLocks noGrp="1"/>
          </p:cNvSpPr>
          <p:nvPr>
            <p:ph idx="1"/>
          </p:nvPr>
        </p:nvSpPr>
        <p:spPr/>
        <p:txBody>
          <a:bodyPr>
            <a:normAutofit lnSpcReduction="10000"/>
          </a:bodyPr>
          <a:lstStyle/>
          <a:p>
            <a:r>
              <a:rPr lang="en-US" dirty="0">
                <a:solidFill>
                  <a:srgbClr val="0033CC"/>
                </a:solidFill>
                <a:latin typeface="Arial Rounded MT Bold" panose="020F0704030504030204" pitchFamily="34" charset="0"/>
                <a:cs typeface="Aharoni" panose="02010803020104030203" pitchFamily="2" charset="-79"/>
              </a:rPr>
              <a:t>Online contributions to A.A. have grown from $434,274 in 2015 to $2,128,426 in 2020. </a:t>
            </a:r>
            <a:r>
              <a:rPr lang="en-US" i="1" dirty="0">
                <a:solidFill>
                  <a:srgbClr val="0033CC"/>
                </a:solidFill>
                <a:latin typeface="Arial Rounded MT Bold" panose="020F0704030504030204" pitchFamily="34" charset="0"/>
                <a:cs typeface="Aharoni" panose="02010803020104030203" pitchFamily="2" charset="-79"/>
              </a:rPr>
              <a:t>That’s just over 390%!</a:t>
            </a:r>
          </a:p>
          <a:p>
            <a:r>
              <a:rPr lang="en-US" dirty="0">
                <a:solidFill>
                  <a:srgbClr val="0033CC"/>
                </a:solidFill>
                <a:latin typeface="Arial Rounded MT Bold" panose="020F0704030504030204" pitchFamily="34" charset="0"/>
                <a:cs typeface="Aharoni" panose="02010803020104030203" pitchFamily="2" charset="-79"/>
              </a:rPr>
              <a:t>The Reserve Fund (a.k.a. Prudent Reserve) dropped from 9.3 months of expenses at the end of 2019 to 7.9 months of expenses at the end of 2020.</a:t>
            </a:r>
          </a:p>
          <a:p>
            <a:r>
              <a:rPr lang="en-US" dirty="0">
                <a:solidFill>
                  <a:srgbClr val="0033CC"/>
                </a:solidFill>
                <a:latin typeface="Arial Rounded MT Bold" panose="020F0704030504030204" pitchFamily="34" charset="0"/>
                <a:cs typeface="Aharoni" panose="02010803020104030203" pitchFamily="2" charset="-79"/>
              </a:rPr>
              <a:t>The major one-time expense was the cost of VRIP (Voluntary Retirement Incentive Program):</a:t>
            </a:r>
          </a:p>
          <a:p>
            <a:pPr marL="514350" indent="-514350">
              <a:buFont typeface="+mj-lt"/>
              <a:buAutoNum type="arabicPeriod"/>
            </a:pPr>
            <a:r>
              <a:rPr lang="en-US" dirty="0">
                <a:solidFill>
                  <a:srgbClr val="0033CC"/>
                </a:solidFill>
                <a:latin typeface="Arial Rounded MT Bold" panose="020F0704030504030204" pitchFamily="34" charset="0"/>
              </a:rPr>
              <a:t>$1.2 M in VRIP severance payments.</a:t>
            </a:r>
          </a:p>
          <a:p>
            <a:pPr marL="514350" indent="-514350">
              <a:buFont typeface="+mj-lt"/>
              <a:buAutoNum type="arabicPeriod"/>
            </a:pPr>
            <a:r>
              <a:rPr lang="en-US" dirty="0">
                <a:solidFill>
                  <a:srgbClr val="0033CC"/>
                </a:solidFill>
                <a:latin typeface="Arial Rounded MT Bold" panose="020F0704030504030204" pitchFamily="34" charset="0"/>
              </a:rPr>
              <a:t>$3.6 M (net) in pension related expenses.</a:t>
            </a:r>
            <a:endParaRPr lang="en-US" dirty="0">
              <a:solidFill>
                <a:srgbClr val="0033CC"/>
              </a:solidFill>
              <a:latin typeface="Arial Rounded MT Bold" panose="020F0704030504030204" pitchFamily="34" charset="0"/>
              <a:cs typeface="Aharoni" panose="02010803020104030203" pitchFamily="2" charset="-79"/>
            </a:endParaRPr>
          </a:p>
          <a:p>
            <a:endParaRPr lang="en-US" dirty="0">
              <a:solidFill>
                <a:srgbClr val="0033CC"/>
              </a:solidFill>
              <a:latin typeface="+mj-lt"/>
            </a:endParaRPr>
          </a:p>
        </p:txBody>
      </p:sp>
    </p:spTree>
    <p:extLst>
      <p:ext uri="{BB962C8B-B14F-4D97-AF65-F5344CB8AC3E}">
        <p14:creationId xmlns:p14="http://schemas.microsoft.com/office/powerpoint/2010/main" val="2862968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76E91-07F8-405F-BF38-CF0AF6CD6090}"/>
              </a:ext>
            </a:extLst>
          </p:cNvPr>
          <p:cNvSpPr>
            <a:spLocks noGrp="1"/>
          </p:cNvSpPr>
          <p:nvPr>
            <p:ph type="title"/>
          </p:nvPr>
        </p:nvSpPr>
        <p:spPr/>
        <p:txBody>
          <a:bodyPr/>
          <a:lstStyle/>
          <a:p>
            <a:r>
              <a:rPr lang="en-US" dirty="0">
                <a:latin typeface="Arial Rounded MT Bold" panose="020F0704030504030204" pitchFamily="34" charset="0"/>
              </a:rPr>
              <a:t>“You know I love my financial data! How can I find out more financial info?”</a:t>
            </a:r>
          </a:p>
        </p:txBody>
      </p:sp>
      <p:sp>
        <p:nvSpPr>
          <p:cNvPr id="3" name="Content Placeholder 2">
            <a:extLst>
              <a:ext uri="{FF2B5EF4-FFF2-40B4-BE49-F238E27FC236}">
                <a16:creationId xmlns:a16="http://schemas.microsoft.com/office/drawing/2014/main" id="{F8512E53-86B1-4F01-9FFD-598B87015023}"/>
              </a:ext>
            </a:extLst>
          </p:cNvPr>
          <p:cNvSpPr>
            <a:spLocks noGrp="1"/>
          </p:cNvSpPr>
          <p:nvPr>
            <p:ph idx="1"/>
          </p:nvPr>
        </p:nvSpPr>
        <p:spPr>
          <a:xfrm>
            <a:off x="838200" y="2011679"/>
            <a:ext cx="10515600" cy="4362487"/>
          </a:xfrm>
        </p:spPr>
        <p:txBody>
          <a:bodyPr>
            <a:normAutofit/>
          </a:bodyPr>
          <a:lstStyle/>
          <a:p>
            <a:pPr marL="0" indent="0">
              <a:buNone/>
            </a:pPr>
            <a:r>
              <a:rPr lang="en-US" dirty="0">
                <a:solidFill>
                  <a:srgbClr val="0033CC"/>
                </a:solidFill>
                <a:latin typeface="Arial Rounded MT Bold" panose="020F0704030504030204" pitchFamily="34" charset="0"/>
              </a:rPr>
              <a:t>And another great question!  You’re really good at this interviewing thing, Jo Ann!</a:t>
            </a:r>
          </a:p>
          <a:p>
            <a:pPr marL="0" indent="0">
              <a:buNone/>
            </a:pPr>
            <a:r>
              <a:rPr lang="en-US" dirty="0">
                <a:solidFill>
                  <a:srgbClr val="0033CC"/>
                </a:solidFill>
                <a:latin typeface="Arial Rounded MT Bold" panose="020F0704030504030204" pitchFamily="34" charset="0"/>
              </a:rPr>
              <a:t>You can email me at</a:t>
            </a:r>
            <a:r>
              <a:rPr lang="en-US" dirty="0">
                <a:solidFill>
                  <a:srgbClr val="00B050"/>
                </a:solidFill>
                <a:latin typeface="Arial Rounded MT Bold" panose="020F0704030504030204" pitchFamily="34" charset="0"/>
              </a:rPr>
              <a:t> </a:t>
            </a:r>
            <a:r>
              <a:rPr lang="en-US" dirty="0">
                <a:solidFill>
                  <a:srgbClr val="00B050"/>
                </a:solidFill>
                <a:latin typeface="Arial Rounded MT Bold" panose="020F0704030504030204" pitchFamily="34" charset="0"/>
                <a:hlinkClick r:id="rId2">
                  <a:extLst>
                    <a:ext uri="{A12FA001-AC4F-418D-AE19-62706E023703}">
                      <ahyp:hlinkClr xmlns:ahyp="http://schemas.microsoft.com/office/drawing/2018/hyperlinkcolor" val="tx"/>
                    </a:ext>
                  </a:extLst>
                </a:hlinkClick>
              </a:rPr>
              <a:t>delegate@aaseny.org</a:t>
            </a:r>
            <a:r>
              <a:rPr lang="en-US" dirty="0">
                <a:solidFill>
                  <a:srgbClr val="0033CC"/>
                </a:solidFill>
                <a:latin typeface="Arial Rounded MT Bold" panose="020F0704030504030204" pitchFamily="34" charset="0"/>
              </a:rPr>
              <a:t>, and request a copy of “The Picnic Table”, which the G.S.O. Accounting Staff prepares every year – it has enough in the way of data, graphs, and comparisons to satisfy almost all of us!</a:t>
            </a:r>
          </a:p>
          <a:p>
            <a:pPr marL="0" indent="0">
              <a:buNone/>
            </a:pPr>
            <a:r>
              <a:rPr lang="en-US" dirty="0">
                <a:solidFill>
                  <a:srgbClr val="0033CC"/>
                </a:solidFill>
                <a:latin typeface="Arial Rounded MT Bold" panose="020F0704030504030204" pitchFamily="34" charset="0"/>
              </a:rPr>
              <a:t>And don’t forget: the Final Conference Report will come out this summer, both in printed form and at (you guessed it!): </a:t>
            </a:r>
            <a:r>
              <a:rPr lang="en-US" dirty="0">
                <a:solidFill>
                  <a:srgbClr val="00B050"/>
                </a:solidFill>
                <a:latin typeface="Arial Rounded MT Bold" panose="020F0704030504030204" pitchFamily="34" charset="0"/>
              </a:rPr>
              <a:t>https://www.aaseny.org/from-the-delegate</a:t>
            </a:r>
          </a:p>
        </p:txBody>
      </p:sp>
    </p:spTree>
    <p:extLst>
      <p:ext uri="{BB962C8B-B14F-4D97-AF65-F5344CB8AC3E}">
        <p14:creationId xmlns:p14="http://schemas.microsoft.com/office/powerpoint/2010/main" val="569495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5A798-1C38-4070-9B11-3187A8667C55}"/>
              </a:ext>
            </a:extLst>
          </p:cNvPr>
          <p:cNvSpPr>
            <a:spLocks noGrp="1"/>
          </p:cNvSpPr>
          <p:nvPr>
            <p:ph type="title"/>
          </p:nvPr>
        </p:nvSpPr>
        <p:spPr/>
        <p:txBody>
          <a:bodyPr/>
          <a:lstStyle/>
          <a:p>
            <a:r>
              <a:rPr lang="en-US" dirty="0">
                <a:latin typeface="Arial Rounded MT Bold" panose="020F0704030504030204" pitchFamily="34" charset="0"/>
              </a:rPr>
              <a:t>“Is there anything else you’d like to share with us, Mr. </a:t>
            </a:r>
            <a:r>
              <a:rPr lang="en-US">
                <a:latin typeface="Arial Rounded MT Bold" panose="020F0704030504030204" pitchFamily="34" charset="0"/>
              </a:rPr>
              <a:t>Delegate?”</a:t>
            </a:r>
            <a:endParaRPr lang="en-US" dirty="0">
              <a:latin typeface="Arial Rounded MT Bold" panose="020F0704030504030204" pitchFamily="34" charset="0"/>
            </a:endParaRPr>
          </a:p>
        </p:txBody>
      </p:sp>
      <p:sp>
        <p:nvSpPr>
          <p:cNvPr id="3" name="Content Placeholder 2">
            <a:extLst>
              <a:ext uri="{FF2B5EF4-FFF2-40B4-BE49-F238E27FC236}">
                <a16:creationId xmlns:a16="http://schemas.microsoft.com/office/drawing/2014/main" id="{E6E4650D-4A7C-49F5-8FC2-A563C8F70453}"/>
              </a:ext>
            </a:extLst>
          </p:cNvPr>
          <p:cNvSpPr>
            <a:spLocks noGrp="1"/>
          </p:cNvSpPr>
          <p:nvPr>
            <p:ph idx="1"/>
          </p:nvPr>
        </p:nvSpPr>
        <p:spPr/>
        <p:txBody>
          <a:bodyPr/>
          <a:lstStyle/>
          <a:p>
            <a:pPr marL="0" indent="0">
              <a:buNone/>
            </a:pPr>
            <a:r>
              <a:rPr lang="en-US" dirty="0">
                <a:solidFill>
                  <a:srgbClr val="0033CC"/>
                </a:solidFill>
                <a:latin typeface="Arial Rounded MT Bold" panose="020F0704030504030204" pitchFamily="34" charset="0"/>
              </a:rPr>
              <a:t>Well, I’m going to save most of the “Saw and Heard and Felt” for our Post-Conference Assembly on Saturday,      June 12 – who knows how many GSRs / future Delegates will be sitting out there, perhaps starting their own journey down the service triangle?</a:t>
            </a:r>
          </a:p>
          <a:p>
            <a:pPr marL="0" indent="0">
              <a:buNone/>
            </a:pPr>
            <a:r>
              <a:rPr lang="en-US" dirty="0">
                <a:solidFill>
                  <a:srgbClr val="0033CC"/>
                </a:solidFill>
                <a:latin typeface="Arial Rounded MT Bold" panose="020F0704030504030204" pitchFamily="34" charset="0"/>
              </a:rPr>
              <a:t>But, since you asked so nicely, I’ll leave you with three thoughts:</a:t>
            </a:r>
          </a:p>
        </p:txBody>
      </p:sp>
    </p:spTree>
    <p:extLst>
      <p:ext uri="{BB962C8B-B14F-4D97-AF65-F5344CB8AC3E}">
        <p14:creationId xmlns:p14="http://schemas.microsoft.com/office/powerpoint/2010/main" val="309393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71C91-25FD-4B91-A41F-90D46C16B614}"/>
              </a:ext>
            </a:extLst>
          </p:cNvPr>
          <p:cNvSpPr>
            <a:spLocks noGrp="1"/>
          </p:cNvSpPr>
          <p:nvPr>
            <p:ph type="title"/>
          </p:nvPr>
        </p:nvSpPr>
        <p:spPr/>
        <p:txBody>
          <a:bodyPr/>
          <a:lstStyle/>
          <a:p>
            <a:pPr algn="ctr"/>
            <a:r>
              <a:rPr lang="en-US" dirty="0">
                <a:latin typeface="Arial Rounded MT Bold" panose="020F0704030504030204" pitchFamily="34" charset="0"/>
              </a:rPr>
              <a:t> -1-</a:t>
            </a:r>
          </a:p>
        </p:txBody>
      </p:sp>
      <p:sp>
        <p:nvSpPr>
          <p:cNvPr id="3" name="Content Placeholder 2">
            <a:extLst>
              <a:ext uri="{FF2B5EF4-FFF2-40B4-BE49-F238E27FC236}">
                <a16:creationId xmlns:a16="http://schemas.microsoft.com/office/drawing/2014/main" id="{4798C20B-BDA7-46FC-A107-670D4662DBFF}"/>
              </a:ext>
            </a:extLst>
          </p:cNvPr>
          <p:cNvSpPr>
            <a:spLocks noGrp="1"/>
          </p:cNvSpPr>
          <p:nvPr>
            <p:ph idx="1"/>
          </p:nvPr>
        </p:nvSpPr>
        <p:spPr/>
        <p:txBody>
          <a:bodyPr/>
          <a:lstStyle/>
          <a:p>
            <a:pPr marL="0" indent="0">
              <a:buNone/>
            </a:pPr>
            <a:r>
              <a:rPr lang="en-US" dirty="0">
                <a:solidFill>
                  <a:srgbClr val="0033CC"/>
                </a:solidFill>
                <a:latin typeface="Arial Rounded MT Bold" panose="020F0704030504030204" pitchFamily="34" charset="0"/>
              </a:rPr>
              <a:t>Working with my Committee, which is where so much of the heavy lifting is done, was incredible – eight of us, geographically diverse (from New Brunswick to Nevada), working in spiritual harmony, always keeping the good of Alcoholics Anonymous before us.  It was a true gift.</a:t>
            </a:r>
          </a:p>
        </p:txBody>
      </p:sp>
    </p:spTree>
    <p:extLst>
      <p:ext uri="{BB962C8B-B14F-4D97-AF65-F5344CB8AC3E}">
        <p14:creationId xmlns:p14="http://schemas.microsoft.com/office/powerpoint/2010/main" val="1877610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600E-1679-4314-83AC-092BB6236F9B}"/>
              </a:ext>
            </a:extLst>
          </p:cNvPr>
          <p:cNvSpPr>
            <a:spLocks noGrp="1"/>
          </p:cNvSpPr>
          <p:nvPr>
            <p:ph type="title"/>
          </p:nvPr>
        </p:nvSpPr>
        <p:spPr/>
        <p:txBody>
          <a:bodyPr/>
          <a:lstStyle/>
          <a:p>
            <a:pPr algn="ctr"/>
            <a:r>
              <a:rPr lang="en-US" dirty="0">
                <a:latin typeface="Arial Rounded MT Bold" panose="020F0704030504030204" pitchFamily="34" charset="0"/>
              </a:rPr>
              <a:t>- 2 -</a:t>
            </a:r>
          </a:p>
        </p:txBody>
      </p:sp>
      <p:sp>
        <p:nvSpPr>
          <p:cNvPr id="3" name="Content Placeholder 2">
            <a:extLst>
              <a:ext uri="{FF2B5EF4-FFF2-40B4-BE49-F238E27FC236}">
                <a16:creationId xmlns:a16="http://schemas.microsoft.com/office/drawing/2014/main" id="{E0045DAC-BF16-4917-AB91-838AAD1AD0AC}"/>
              </a:ext>
            </a:extLst>
          </p:cNvPr>
          <p:cNvSpPr>
            <a:spLocks noGrp="1"/>
          </p:cNvSpPr>
          <p:nvPr>
            <p:ph idx="1"/>
          </p:nvPr>
        </p:nvSpPr>
        <p:spPr/>
        <p:txBody>
          <a:bodyPr/>
          <a:lstStyle/>
          <a:p>
            <a:pPr marL="0" indent="0">
              <a:buNone/>
            </a:pPr>
            <a:r>
              <a:rPr lang="en-US" dirty="0">
                <a:solidFill>
                  <a:srgbClr val="0033CC"/>
                </a:solidFill>
                <a:latin typeface="Arial Rounded MT Bold" panose="020F0704030504030204" pitchFamily="34" charset="0"/>
              </a:rPr>
              <a:t>Discussion and debate in the full Conference was sometimes spirited and passionate, but it was always done in respect for one another, and in the love of A.A.</a:t>
            </a:r>
          </a:p>
        </p:txBody>
      </p:sp>
    </p:spTree>
    <p:extLst>
      <p:ext uri="{BB962C8B-B14F-4D97-AF65-F5344CB8AC3E}">
        <p14:creationId xmlns:p14="http://schemas.microsoft.com/office/powerpoint/2010/main" val="1249568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BFC4-8176-4AAF-93E2-10C70995CD72}"/>
              </a:ext>
            </a:extLst>
          </p:cNvPr>
          <p:cNvSpPr>
            <a:spLocks noGrp="1"/>
          </p:cNvSpPr>
          <p:nvPr>
            <p:ph type="title"/>
          </p:nvPr>
        </p:nvSpPr>
        <p:spPr/>
        <p:txBody>
          <a:bodyPr/>
          <a:lstStyle/>
          <a:p>
            <a:pPr algn="ctr"/>
            <a:r>
              <a:rPr lang="en-US" dirty="0">
                <a:latin typeface="Arial Rounded MT Bold" panose="020F0704030504030204" pitchFamily="34" charset="0"/>
              </a:rPr>
              <a:t>- 3 -</a:t>
            </a:r>
          </a:p>
        </p:txBody>
      </p:sp>
      <p:sp>
        <p:nvSpPr>
          <p:cNvPr id="3" name="Content Placeholder 2">
            <a:extLst>
              <a:ext uri="{FF2B5EF4-FFF2-40B4-BE49-F238E27FC236}">
                <a16:creationId xmlns:a16="http://schemas.microsoft.com/office/drawing/2014/main" id="{4BD50BDD-2689-49C0-B71A-72BF2F6F956B}"/>
              </a:ext>
            </a:extLst>
          </p:cNvPr>
          <p:cNvSpPr>
            <a:spLocks noGrp="1"/>
          </p:cNvSpPr>
          <p:nvPr>
            <p:ph idx="1"/>
          </p:nvPr>
        </p:nvSpPr>
        <p:spPr/>
        <p:txBody>
          <a:bodyPr>
            <a:normAutofit/>
          </a:bodyPr>
          <a:lstStyle/>
          <a:p>
            <a:pPr marL="0" indent="0">
              <a:buNone/>
            </a:pPr>
            <a:r>
              <a:rPr lang="en-US" dirty="0">
                <a:solidFill>
                  <a:srgbClr val="0033CC"/>
                </a:solidFill>
                <a:latin typeface="Arial Rounded MT Bold" panose="020F0704030504030204" pitchFamily="34" charset="0"/>
              </a:rPr>
              <a:t>Our theme was “A.A. in a Time of Change”.  But to me, the 71</a:t>
            </a:r>
            <a:r>
              <a:rPr lang="en-US" baseline="30000" dirty="0">
                <a:solidFill>
                  <a:srgbClr val="0033CC"/>
                </a:solidFill>
                <a:latin typeface="Arial Rounded MT Bold" panose="020F0704030504030204" pitchFamily="34" charset="0"/>
              </a:rPr>
              <a:t>st</a:t>
            </a:r>
            <a:r>
              <a:rPr lang="en-US" dirty="0">
                <a:solidFill>
                  <a:srgbClr val="0033CC"/>
                </a:solidFill>
                <a:latin typeface="Arial Rounded MT Bold" panose="020F0704030504030204" pitchFamily="34" charset="0"/>
              </a:rPr>
              <a:t> General Service Conference will always represent the </a:t>
            </a:r>
            <a:r>
              <a:rPr lang="en-US" i="1" u="sng" dirty="0">
                <a:solidFill>
                  <a:srgbClr val="0033CC"/>
                </a:solidFill>
                <a:latin typeface="Arial Rounded MT Bold" panose="020F0704030504030204" pitchFamily="34" charset="0"/>
              </a:rPr>
              <a:t>willingness</a:t>
            </a:r>
            <a:r>
              <a:rPr lang="en-US" dirty="0">
                <a:solidFill>
                  <a:srgbClr val="0033CC"/>
                </a:solidFill>
                <a:latin typeface="Arial Rounded MT Bold" panose="020F0704030504030204" pitchFamily="34" charset="0"/>
              </a:rPr>
              <a:t> to change.</a:t>
            </a:r>
          </a:p>
          <a:p>
            <a:pPr marL="0" indent="0">
              <a:buNone/>
            </a:pPr>
            <a:r>
              <a:rPr lang="en-US" dirty="0">
                <a:solidFill>
                  <a:srgbClr val="0033CC"/>
                </a:solidFill>
                <a:latin typeface="Arial Rounded MT Bold" panose="020F0704030504030204" pitchFamily="34" charset="0"/>
              </a:rPr>
              <a:t>We had a mid-week workshop which led off with the challenge “If I were 10 times bolder.” And I can tell you what my ultimate takeaway was, even as an old curmudgeon:</a:t>
            </a:r>
          </a:p>
          <a:p>
            <a:pPr marL="0" indent="0">
              <a:buNone/>
            </a:pPr>
            <a:r>
              <a:rPr lang="en-US" dirty="0">
                <a:solidFill>
                  <a:srgbClr val="0033CC"/>
                </a:solidFill>
                <a:latin typeface="Arial Rounded MT Bold" panose="020F0704030504030204" pitchFamily="34" charset="0"/>
              </a:rPr>
              <a:t>The phrase “because that’s how we’ve always done it” was set aside last week – Alcoholics Anonymous is on the move.</a:t>
            </a:r>
          </a:p>
        </p:txBody>
      </p:sp>
    </p:spTree>
    <p:extLst>
      <p:ext uri="{BB962C8B-B14F-4D97-AF65-F5344CB8AC3E}">
        <p14:creationId xmlns:p14="http://schemas.microsoft.com/office/powerpoint/2010/main" val="999950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1E7FC-FB4D-4129-B891-A7838C0070BB}"/>
              </a:ext>
            </a:extLst>
          </p:cNvPr>
          <p:cNvSpPr>
            <a:spLocks noGrp="1"/>
          </p:cNvSpPr>
          <p:nvPr>
            <p:ph type="title"/>
          </p:nvPr>
        </p:nvSpPr>
        <p:spPr>
          <a:xfrm>
            <a:off x="838200" y="2766218"/>
            <a:ext cx="10515600" cy="1325563"/>
          </a:xfrm>
        </p:spPr>
        <p:txBody>
          <a:bodyPr>
            <a:noAutofit/>
          </a:bodyPr>
          <a:lstStyle/>
          <a:p>
            <a:pPr algn="ctr"/>
            <a:r>
              <a:rPr lang="en-US" sz="4800" i="0" dirty="0">
                <a:solidFill>
                  <a:srgbClr val="0033CC"/>
                </a:solidFill>
              </a:rPr>
              <a:t>Thank you for allowing me to serve!</a:t>
            </a:r>
          </a:p>
        </p:txBody>
      </p:sp>
    </p:spTree>
    <p:extLst>
      <p:ext uri="{BB962C8B-B14F-4D97-AF65-F5344CB8AC3E}">
        <p14:creationId xmlns:p14="http://schemas.microsoft.com/office/powerpoint/2010/main" val="23538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4F5E2-BCDA-43CF-99B0-C35C41A77007}"/>
              </a:ext>
            </a:extLst>
          </p:cNvPr>
          <p:cNvSpPr>
            <a:spLocks noGrp="1"/>
          </p:cNvSpPr>
          <p:nvPr>
            <p:ph type="title"/>
          </p:nvPr>
        </p:nvSpPr>
        <p:spPr/>
        <p:txBody>
          <a:bodyPr>
            <a:normAutofit/>
          </a:bodyPr>
          <a:lstStyle/>
          <a:p>
            <a:pPr algn="ctr"/>
            <a:r>
              <a:rPr lang="en-US" sz="3600" dirty="0">
                <a:latin typeface="Arial Rounded MT Bold" panose="020F0704030504030204" pitchFamily="34" charset="0"/>
              </a:rPr>
              <a:t>“Well, did it end on the 24</a:t>
            </a:r>
            <a:r>
              <a:rPr lang="en-US" sz="3600" baseline="30000" dirty="0">
                <a:latin typeface="Arial Rounded MT Bold" panose="020F0704030504030204" pitchFamily="34" charset="0"/>
              </a:rPr>
              <a:t>th</a:t>
            </a:r>
            <a:r>
              <a:rPr lang="en-US" sz="3600" dirty="0">
                <a:latin typeface="Arial Rounded MT Bold" panose="020F0704030504030204" pitchFamily="34" charset="0"/>
              </a:rPr>
              <a:t> or the 25</a:t>
            </a:r>
            <a:r>
              <a:rPr lang="en-US" sz="3600" baseline="30000" dirty="0">
                <a:latin typeface="Arial Rounded MT Bold" panose="020F0704030504030204" pitchFamily="34" charset="0"/>
              </a:rPr>
              <a:t>th</a:t>
            </a:r>
            <a:r>
              <a:rPr lang="en-US" sz="3600" dirty="0">
                <a:latin typeface="Arial Rounded MT Bold" panose="020F0704030504030204" pitchFamily="34" charset="0"/>
              </a:rPr>
              <a:t>?”</a:t>
            </a:r>
          </a:p>
        </p:txBody>
      </p:sp>
      <p:sp>
        <p:nvSpPr>
          <p:cNvPr id="3" name="Content Placeholder 2">
            <a:extLst>
              <a:ext uri="{FF2B5EF4-FFF2-40B4-BE49-F238E27FC236}">
                <a16:creationId xmlns:a16="http://schemas.microsoft.com/office/drawing/2014/main" id="{A3FB2654-DAC0-48AF-9C6E-773DC49A6230}"/>
              </a:ext>
            </a:extLst>
          </p:cNvPr>
          <p:cNvSpPr>
            <a:spLocks noGrp="1"/>
          </p:cNvSpPr>
          <p:nvPr>
            <p:ph idx="1"/>
          </p:nvPr>
        </p:nvSpPr>
        <p:spPr/>
        <p:txBody>
          <a:bodyPr/>
          <a:lstStyle/>
          <a:p>
            <a:pPr marL="0" indent="0">
              <a:buNone/>
            </a:pPr>
            <a:r>
              <a:rPr lang="en-US" dirty="0">
                <a:solidFill>
                  <a:srgbClr val="0033CC"/>
                </a:solidFill>
                <a:latin typeface="Arial Rounded MT Bold" panose="020F0704030504030204" pitchFamily="34" charset="0"/>
              </a:rPr>
              <a:t>Thank you for the question! The Conference was originally scheduled to adjourn on Saturday afternoon, April 24</a:t>
            </a:r>
            <a:r>
              <a:rPr lang="en-US" baseline="30000" dirty="0">
                <a:solidFill>
                  <a:srgbClr val="0033CC"/>
                </a:solidFill>
                <a:latin typeface="Arial Rounded MT Bold" panose="020F0704030504030204" pitchFamily="34" charset="0"/>
              </a:rPr>
              <a:t>th</a:t>
            </a:r>
            <a:r>
              <a:rPr lang="en-US" dirty="0">
                <a:solidFill>
                  <a:srgbClr val="0033CC"/>
                </a:solidFill>
                <a:latin typeface="Arial Rounded MT Bold" panose="020F0704030504030204" pitchFamily="34" charset="0"/>
              </a:rPr>
              <a:t>, at 5:15 pm, with the General Service Board to meet immediately afterwards, followed by the two Corporate Boards (A.A.W.S. and Grapevine).</a:t>
            </a:r>
          </a:p>
          <a:p>
            <a:pPr marL="0" indent="0">
              <a:buNone/>
            </a:pPr>
            <a:endParaRPr lang="en-US" dirty="0">
              <a:solidFill>
                <a:srgbClr val="0033CC"/>
              </a:solidFill>
              <a:latin typeface="Arial Rounded MT Bold" panose="020F0704030504030204" pitchFamily="34" charset="0"/>
            </a:endParaRPr>
          </a:p>
          <a:p>
            <a:pPr marL="0" indent="0">
              <a:buNone/>
            </a:pPr>
            <a:r>
              <a:rPr lang="en-US" dirty="0">
                <a:solidFill>
                  <a:srgbClr val="0033CC"/>
                </a:solidFill>
                <a:latin typeface="Arial Rounded MT Bold" panose="020F0704030504030204" pitchFamily="34" charset="0"/>
              </a:rPr>
              <a:t>But then we had “to throw several lifelong conceptions out of the window…”</a:t>
            </a:r>
          </a:p>
          <a:p>
            <a:pPr marL="0" indent="0">
              <a:buNone/>
            </a:pPr>
            <a:endParaRPr lang="en-US" dirty="0">
              <a:solidFill>
                <a:srgbClr val="0033CC"/>
              </a:solidFill>
              <a:latin typeface="+mj-lt"/>
            </a:endParaRPr>
          </a:p>
        </p:txBody>
      </p:sp>
    </p:spTree>
    <p:extLst>
      <p:ext uri="{BB962C8B-B14F-4D97-AF65-F5344CB8AC3E}">
        <p14:creationId xmlns:p14="http://schemas.microsoft.com/office/powerpoint/2010/main" val="181909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CBAFD-65EF-43AA-8294-C66C07936006}"/>
              </a:ext>
            </a:extLst>
          </p:cNvPr>
          <p:cNvSpPr>
            <a:spLocks noGrp="1"/>
          </p:cNvSpPr>
          <p:nvPr>
            <p:ph type="title"/>
          </p:nvPr>
        </p:nvSpPr>
        <p:spPr/>
        <p:txBody>
          <a:bodyPr/>
          <a:lstStyle/>
          <a:p>
            <a:pPr algn="ctr"/>
            <a:r>
              <a:rPr lang="en-US" dirty="0">
                <a:latin typeface="Arial Rounded MT Bold" panose="020F0704030504030204" pitchFamily="34" charset="0"/>
              </a:rPr>
              <a:t>“So, it ended on Sunday the 25</a:t>
            </a:r>
            <a:r>
              <a:rPr lang="en-US" baseline="30000" dirty="0">
                <a:latin typeface="Arial Rounded MT Bold" panose="020F0704030504030204" pitchFamily="34" charset="0"/>
              </a:rPr>
              <a:t>th</a:t>
            </a:r>
            <a:r>
              <a:rPr lang="en-US" dirty="0">
                <a:latin typeface="Arial Rounded MT Bold" panose="020F0704030504030204" pitchFamily="34" charset="0"/>
              </a:rPr>
              <a:t>?”</a:t>
            </a:r>
          </a:p>
        </p:txBody>
      </p:sp>
      <p:sp>
        <p:nvSpPr>
          <p:cNvPr id="3" name="Content Placeholder 2">
            <a:extLst>
              <a:ext uri="{FF2B5EF4-FFF2-40B4-BE49-F238E27FC236}">
                <a16:creationId xmlns:a16="http://schemas.microsoft.com/office/drawing/2014/main" id="{4BA72921-B635-4338-9FB6-B981E49C6553}"/>
              </a:ext>
            </a:extLst>
          </p:cNvPr>
          <p:cNvSpPr>
            <a:spLocks noGrp="1"/>
          </p:cNvSpPr>
          <p:nvPr>
            <p:ph idx="1"/>
          </p:nvPr>
        </p:nvSpPr>
        <p:spPr/>
        <p:txBody>
          <a:bodyPr>
            <a:normAutofit/>
          </a:bodyPr>
          <a:lstStyle/>
          <a:p>
            <a:pPr marL="0" indent="0">
              <a:buNone/>
            </a:pPr>
            <a:r>
              <a:rPr lang="en-US" sz="2400" dirty="0">
                <a:solidFill>
                  <a:srgbClr val="0033CC"/>
                </a:solidFill>
                <a:latin typeface="Arial Rounded MT Bold" panose="020F0704030504030204" pitchFamily="34" charset="0"/>
              </a:rPr>
              <a:t>Yes, it did – we were adjourned at 2:15 am on Sunday, April 25</a:t>
            </a:r>
            <a:r>
              <a:rPr lang="en-US" sz="2400" baseline="30000" dirty="0">
                <a:solidFill>
                  <a:srgbClr val="0033CC"/>
                </a:solidFill>
                <a:latin typeface="Arial Rounded MT Bold" panose="020F0704030504030204" pitchFamily="34" charset="0"/>
              </a:rPr>
              <a:t>th</a:t>
            </a:r>
            <a:r>
              <a:rPr lang="en-US" sz="2400" dirty="0">
                <a:solidFill>
                  <a:srgbClr val="0033CC"/>
                </a:solidFill>
                <a:latin typeface="Arial Rounded MT Bold" panose="020F0704030504030204" pitchFamily="34" charset="0"/>
              </a:rPr>
              <a:t>.  But the By-Laws of the General Service Board of Alcoholics Anonymous, Inc. say that “The second quarterly meeting of the Trustees of the Board shall take place on Saturday, immediately following the close of the General Service Conference.”</a:t>
            </a:r>
          </a:p>
          <a:p>
            <a:pPr marL="0" indent="0">
              <a:buNone/>
            </a:pPr>
            <a:r>
              <a:rPr lang="en-US" sz="2400" dirty="0">
                <a:solidFill>
                  <a:srgbClr val="0033CC"/>
                </a:solidFill>
                <a:latin typeface="Arial Rounded MT Bold" panose="020F0704030504030204" pitchFamily="34" charset="0"/>
              </a:rPr>
              <a:t>And so, the Trustees met two days ago, on Saturday, May 1</a:t>
            </a:r>
            <a:r>
              <a:rPr lang="en-US" sz="2400" baseline="30000" dirty="0">
                <a:solidFill>
                  <a:srgbClr val="0033CC"/>
                </a:solidFill>
                <a:latin typeface="Arial Rounded MT Bold" panose="020F0704030504030204" pitchFamily="34" charset="0"/>
              </a:rPr>
              <a:t>st</a:t>
            </a:r>
            <a:r>
              <a:rPr lang="en-US" sz="2400" dirty="0">
                <a:solidFill>
                  <a:srgbClr val="0033CC"/>
                </a:solidFill>
                <a:latin typeface="Arial Rounded MT Bold" panose="020F0704030504030204" pitchFamily="34" charset="0"/>
              </a:rPr>
              <a:t>, at 11:00 am, to conduct Board business, and to consider:</a:t>
            </a:r>
          </a:p>
          <a:p>
            <a:pPr marL="0" indent="0">
              <a:buNone/>
            </a:pPr>
            <a:endParaRPr lang="en-US" sz="1000" dirty="0">
              <a:solidFill>
                <a:srgbClr val="0033CC"/>
              </a:solidFill>
              <a:latin typeface="Arial Rounded MT Bold" panose="020F0704030504030204" pitchFamily="34" charset="0"/>
            </a:endParaRPr>
          </a:p>
          <a:p>
            <a:pPr marL="0" indent="0" algn="ctr">
              <a:buNone/>
            </a:pPr>
            <a:r>
              <a:rPr lang="en-US" sz="2600" i="1" u="sng" dirty="0">
                <a:solidFill>
                  <a:srgbClr val="0033CC"/>
                </a:solidFill>
                <a:latin typeface="Arial Rounded MT Bold" panose="020F0704030504030204" pitchFamily="34" charset="0"/>
              </a:rPr>
              <a:t>49 Advisory Actions</a:t>
            </a:r>
            <a:r>
              <a:rPr lang="en-US" sz="2400" dirty="0">
                <a:solidFill>
                  <a:srgbClr val="0033CC"/>
                </a:solidFill>
                <a:latin typeface="Arial Rounded MT Bold" panose="020F0704030504030204" pitchFamily="34" charset="0"/>
              </a:rPr>
              <a:t>.</a:t>
            </a:r>
          </a:p>
        </p:txBody>
      </p:sp>
    </p:spTree>
    <p:extLst>
      <p:ext uri="{BB962C8B-B14F-4D97-AF65-F5344CB8AC3E}">
        <p14:creationId xmlns:p14="http://schemas.microsoft.com/office/powerpoint/2010/main" val="1238406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F88E6-7C8E-4191-84F1-A23C004F865B}"/>
              </a:ext>
            </a:extLst>
          </p:cNvPr>
          <p:cNvSpPr>
            <a:spLocks noGrp="1"/>
          </p:cNvSpPr>
          <p:nvPr>
            <p:ph type="title"/>
          </p:nvPr>
        </p:nvSpPr>
        <p:spPr/>
        <p:txBody>
          <a:bodyPr/>
          <a:lstStyle/>
          <a:p>
            <a:pPr algn="ctr"/>
            <a:r>
              <a:rPr lang="en-US" dirty="0">
                <a:latin typeface="Arial Rounded MT Bold" panose="020F0704030504030204" pitchFamily="34" charset="0"/>
              </a:rPr>
              <a:t>“Did you say “</a:t>
            </a:r>
            <a:r>
              <a:rPr lang="en-US" u="dbl" dirty="0">
                <a:latin typeface="Arial Rounded MT Bold" panose="020F0704030504030204" pitchFamily="34" charset="0"/>
              </a:rPr>
              <a:t>49</a:t>
            </a:r>
            <a:r>
              <a:rPr lang="en-US" dirty="0">
                <a:latin typeface="Arial Rounded MT Bold" panose="020F0704030504030204" pitchFamily="34" charset="0"/>
              </a:rPr>
              <a:t> Advisory Actions???”</a:t>
            </a:r>
          </a:p>
        </p:txBody>
      </p:sp>
      <p:sp>
        <p:nvSpPr>
          <p:cNvPr id="3" name="Content Placeholder 2">
            <a:extLst>
              <a:ext uri="{FF2B5EF4-FFF2-40B4-BE49-F238E27FC236}">
                <a16:creationId xmlns:a16="http://schemas.microsoft.com/office/drawing/2014/main" id="{803A3F20-9E82-4121-ACF8-2C9859495EB8}"/>
              </a:ext>
            </a:extLst>
          </p:cNvPr>
          <p:cNvSpPr>
            <a:spLocks noGrp="1"/>
          </p:cNvSpPr>
          <p:nvPr>
            <p:ph idx="1"/>
          </p:nvPr>
        </p:nvSpPr>
        <p:spPr/>
        <p:txBody>
          <a:bodyPr/>
          <a:lstStyle/>
          <a:p>
            <a:pPr marL="0" indent="0">
              <a:buNone/>
            </a:pPr>
            <a:r>
              <a:rPr lang="en-US" dirty="0">
                <a:solidFill>
                  <a:srgbClr val="0033CC"/>
                </a:solidFill>
                <a:latin typeface="Arial Rounded MT Bold" panose="020F0704030504030204" pitchFamily="34" charset="0"/>
              </a:rPr>
              <a:t>Yup, 49 (forty-nine) Advisory Actions:</a:t>
            </a:r>
          </a:p>
          <a:p>
            <a:r>
              <a:rPr lang="en-US" dirty="0">
                <a:solidFill>
                  <a:srgbClr val="0033CC"/>
                </a:solidFill>
                <a:latin typeface="Arial Rounded MT Bold" panose="020F0704030504030204" pitchFamily="34" charset="0"/>
              </a:rPr>
              <a:t>45 Committee Recommendations, and</a:t>
            </a:r>
          </a:p>
          <a:p>
            <a:r>
              <a:rPr lang="en-US" dirty="0">
                <a:solidFill>
                  <a:srgbClr val="0033CC"/>
                </a:solidFill>
                <a:latin typeface="Arial Rounded MT Bold" panose="020F0704030504030204" pitchFamily="34" charset="0"/>
              </a:rPr>
              <a:t>  4 Floor Actions.</a:t>
            </a:r>
          </a:p>
          <a:p>
            <a:pPr marL="0" indent="0">
              <a:buNone/>
            </a:pPr>
            <a:r>
              <a:rPr lang="en-US" dirty="0">
                <a:solidFill>
                  <a:srgbClr val="0033CC"/>
                </a:solidFill>
                <a:latin typeface="Arial Rounded MT Bold" panose="020F0704030504030204" pitchFamily="34" charset="0"/>
              </a:rPr>
              <a:t>And based on what we were told just this morning by our Northeast Regional Trustee, the General Service Board has approved </a:t>
            </a:r>
            <a:r>
              <a:rPr lang="en-US" i="1" dirty="0">
                <a:solidFill>
                  <a:srgbClr val="0033CC"/>
                </a:solidFill>
                <a:latin typeface="Arial Rounded MT Bold" panose="020F0704030504030204" pitchFamily="34" charset="0"/>
              </a:rPr>
              <a:t>all 49 Advisory Actions</a:t>
            </a:r>
            <a:r>
              <a:rPr lang="en-US" dirty="0">
                <a:solidFill>
                  <a:srgbClr val="0033CC"/>
                </a:solidFill>
                <a:latin typeface="Arial Rounded MT Bold" panose="020F0704030504030204" pitchFamily="34" charset="0"/>
              </a:rPr>
              <a:t> “in their entirety”.</a:t>
            </a:r>
          </a:p>
        </p:txBody>
      </p:sp>
    </p:spTree>
    <p:extLst>
      <p:ext uri="{BB962C8B-B14F-4D97-AF65-F5344CB8AC3E}">
        <p14:creationId xmlns:p14="http://schemas.microsoft.com/office/powerpoint/2010/main" val="3849444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330D4-51DA-4E9C-98C1-0BF55F0D0719}"/>
              </a:ext>
            </a:extLst>
          </p:cNvPr>
          <p:cNvSpPr>
            <a:spLocks noGrp="1"/>
          </p:cNvSpPr>
          <p:nvPr>
            <p:ph type="title"/>
          </p:nvPr>
        </p:nvSpPr>
        <p:spPr/>
        <p:txBody>
          <a:bodyPr/>
          <a:lstStyle/>
          <a:p>
            <a:pPr algn="ctr"/>
            <a:r>
              <a:rPr lang="en-US" dirty="0">
                <a:latin typeface="Arial Rounded MT Bold" panose="020F0704030504030204" pitchFamily="34" charset="0"/>
              </a:rPr>
              <a:t>“So, do you have some highlights for us?”</a:t>
            </a:r>
          </a:p>
        </p:txBody>
      </p:sp>
      <p:sp>
        <p:nvSpPr>
          <p:cNvPr id="3" name="Content Placeholder 2">
            <a:extLst>
              <a:ext uri="{FF2B5EF4-FFF2-40B4-BE49-F238E27FC236}">
                <a16:creationId xmlns:a16="http://schemas.microsoft.com/office/drawing/2014/main" id="{CAE638F6-FDB3-4C3C-A06A-723F3028875C}"/>
              </a:ext>
            </a:extLst>
          </p:cNvPr>
          <p:cNvSpPr>
            <a:spLocks noGrp="1"/>
          </p:cNvSpPr>
          <p:nvPr>
            <p:ph idx="1"/>
          </p:nvPr>
        </p:nvSpPr>
        <p:spPr/>
        <p:txBody>
          <a:bodyPr/>
          <a:lstStyle/>
          <a:p>
            <a:pPr marL="0" indent="0">
              <a:buNone/>
            </a:pPr>
            <a:r>
              <a:rPr lang="en-US" dirty="0">
                <a:solidFill>
                  <a:srgbClr val="0033CC"/>
                </a:solidFill>
                <a:latin typeface="Arial Rounded MT Bold" panose="020F0704030504030204" pitchFamily="34" charset="0"/>
              </a:rPr>
              <a:t>Thank you for another great question! Here are just a few, which I believe are of special interest to SENY:</a:t>
            </a:r>
          </a:p>
          <a:p>
            <a:r>
              <a:rPr lang="en-US" dirty="0">
                <a:solidFill>
                  <a:srgbClr val="0033CC"/>
                </a:solidFill>
                <a:latin typeface="Arial Rounded MT Bold" panose="020F0704030504030204" pitchFamily="34" charset="0"/>
              </a:rPr>
              <a:t>The slate of Directors for A.A.W.S., which includes our Panel 67 Delegate John W., was approved unanimously. </a:t>
            </a:r>
            <a:r>
              <a:rPr lang="en-US" b="1" dirty="0">
                <a:solidFill>
                  <a:srgbClr val="00B050"/>
                </a:solidFill>
                <a:latin typeface="Wingdings" panose="05000000000000000000" pitchFamily="2" charset="2"/>
              </a:rPr>
              <a:t>J</a:t>
            </a:r>
            <a:endParaRPr lang="en-US" b="1" dirty="0">
              <a:solidFill>
                <a:srgbClr val="00B050"/>
              </a:solidFill>
              <a:latin typeface="Arial Rounded MT Bold" panose="020F0704030504030204" pitchFamily="34" charset="0"/>
            </a:endParaRPr>
          </a:p>
          <a:p>
            <a:r>
              <a:rPr lang="en-US" dirty="0">
                <a:solidFill>
                  <a:srgbClr val="0033CC"/>
                </a:solidFill>
                <a:latin typeface="Arial Rounded MT Bold" panose="020F0704030504030204" pitchFamily="34" charset="0"/>
              </a:rPr>
              <a:t>G.S.O. will begin accepting online groups, via the  District / Area model, giving them a Voice and a Vote.</a:t>
            </a:r>
          </a:p>
          <a:p>
            <a:r>
              <a:rPr lang="en-US" dirty="0">
                <a:solidFill>
                  <a:srgbClr val="0033CC"/>
                </a:solidFill>
                <a:latin typeface="Arial Rounded MT Bold" panose="020F0704030504030204" pitchFamily="34" charset="0"/>
              </a:rPr>
              <a:t>The A.A. Service Manual has been thoroughly overhauled and made more “user-friendly” - it’s wonderful!</a:t>
            </a:r>
          </a:p>
          <a:p>
            <a:endParaRPr lang="en-US" dirty="0">
              <a:latin typeface="+mj-lt"/>
            </a:endParaRPr>
          </a:p>
        </p:txBody>
      </p:sp>
    </p:spTree>
    <p:extLst>
      <p:ext uri="{BB962C8B-B14F-4D97-AF65-F5344CB8AC3E}">
        <p14:creationId xmlns:p14="http://schemas.microsoft.com/office/powerpoint/2010/main" val="4122525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83BCA-6965-48D1-9520-2AB045EF6AF6}"/>
              </a:ext>
            </a:extLst>
          </p:cNvPr>
          <p:cNvSpPr>
            <a:spLocks noGrp="1"/>
          </p:cNvSpPr>
          <p:nvPr>
            <p:ph type="title"/>
          </p:nvPr>
        </p:nvSpPr>
        <p:spPr/>
        <p:txBody>
          <a:bodyPr/>
          <a:lstStyle/>
          <a:p>
            <a:pPr algn="ctr"/>
            <a:r>
              <a:rPr lang="en-US" dirty="0">
                <a:latin typeface="Arial Rounded MT Bold" panose="020F0704030504030204" pitchFamily="34" charset="0"/>
              </a:rPr>
              <a:t>“And what’s going on with the Big Book?”</a:t>
            </a:r>
          </a:p>
        </p:txBody>
      </p:sp>
      <p:sp>
        <p:nvSpPr>
          <p:cNvPr id="3" name="Content Placeholder 2">
            <a:extLst>
              <a:ext uri="{FF2B5EF4-FFF2-40B4-BE49-F238E27FC236}">
                <a16:creationId xmlns:a16="http://schemas.microsoft.com/office/drawing/2014/main" id="{CBD4C08F-3210-4075-B033-87E6D4DDF54F}"/>
              </a:ext>
            </a:extLst>
          </p:cNvPr>
          <p:cNvSpPr>
            <a:spLocks noGrp="1"/>
          </p:cNvSpPr>
          <p:nvPr>
            <p:ph idx="1"/>
          </p:nvPr>
        </p:nvSpPr>
        <p:spPr>
          <a:xfrm>
            <a:off x="727969" y="2011680"/>
            <a:ext cx="10813002" cy="4160520"/>
          </a:xfrm>
        </p:spPr>
        <p:txBody>
          <a:bodyPr/>
          <a:lstStyle/>
          <a:p>
            <a:r>
              <a:rPr lang="en-US" dirty="0">
                <a:solidFill>
                  <a:srgbClr val="0033CC"/>
                </a:solidFill>
                <a:latin typeface="Arial Rounded MT Bold" panose="020F0704030504030204" pitchFamily="34" charset="0"/>
              </a:rPr>
              <a:t>Development of a Fifth Edition of “Alcoholics Anonymous” has been approved, with new stories reflecting current A.A. membership (with the first 164 pages, etc. left as is).</a:t>
            </a:r>
          </a:p>
          <a:p>
            <a:r>
              <a:rPr lang="en-US" dirty="0">
                <a:solidFill>
                  <a:srgbClr val="0033CC"/>
                </a:solidFill>
                <a:latin typeface="Arial Rounded MT Bold" panose="020F0704030504030204" pitchFamily="34" charset="0"/>
              </a:rPr>
              <a:t>Development of a Fourth Edition of “</a:t>
            </a:r>
            <a:r>
              <a:rPr lang="en-US" dirty="0" err="1">
                <a:solidFill>
                  <a:srgbClr val="0033CC"/>
                </a:solidFill>
                <a:latin typeface="Arial Rounded MT Bold" panose="020F0704030504030204" pitchFamily="34" charset="0"/>
              </a:rPr>
              <a:t>Alcoholicos</a:t>
            </a:r>
            <a:r>
              <a:rPr lang="en-US" dirty="0">
                <a:solidFill>
                  <a:srgbClr val="0033CC"/>
                </a:solidFill>
                <a:latin typeface="Arial Rounded MT Bold" panose="020F0704030504030204" pitchFamily="34" charset="0"/>
              </a:rPr>
              <a:t> </a:t>
            </a:r>
            <a:r>
              <a:rPr lang="en-US" dirty="0" err="1">
                <a:solidFill>
                  <a:srgbClr val="0033CC"/>
                </a:solidFill>
                <a:latin typeface="Arial Rounded MT Bold" panose="020F0704030504030204" pitchFamily="34" charset="0"/>
              </a:rPr>
              <a:t>Anonimos</a:t>
            </a:r>
            <a:r>
              <a:rPr lang="en-US" dirty="0">
                <a:solidFill>
                  <a:srgbClr val="0033CC"/>
                </a:solidFill>
                <a:latin typeface="Arial Rounded MT Bold" panose="020F0704030504030204" pitchFamily="34" charset="0"/>
              </a:rPr>
              <a:t>” has been approved, with new stories…  (Do you hear that, Companeros y Companeras?  Start writing!)</a:t>
            </a:r>
          </a:p>
          <a:p>
            <a:r>
              <a:rPr lang="en-US" dirty="0">
                <a:solidFill>
                  <a:srgbClr val="0033CC"/>
                </a:solidFill>
                <a:latin typeface="Arial Rounded MT Bold" panose="020F0704030504030204" pitchFamily="34" charset="0"/>
              </a:rPr>
              <a:t>Development of a plain-language version of the Big Book has been approved (based on the Fourth Edition).</a:t>
            </a:r>
          </a:p>
        </p:txBody>
      </p:sp>
    </p:spTree>
    <p:extLst>
      <p:ext uri="{BB962C8B-B14F-4D97-AF65-F5344CB8AC3E}">
        <p14:creationId xmlns:p14="http://schemas.microsoft.com/office/powerpoint/2010/main" val="1331525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09A-6E5B-41DD-A54D-31DA005531D9}"/>
              </a:ext>
            </a:extLst>
          </p:cNvPr>
          <p:cNvSpPr>
            <a:spLocks noGrp="1"/>
          </p:cNvSpPr>
          <p:nvPr>
            <p:ph type="title"/>
          </p:nvPr>
        </p:nvSpPr>
        <p:spPr/>
        <p:txBody>
          <a:bodyPr/>
          <a:lstStyle/>
          <a:p>
            <a:pPr algn="ctr"/>
            <a:r>
              <a:rPr lang="en-US" dirty="0">
                <a:latin typeface="Arial Rounded MT Bold" panose="020F0704030504030204" pitchFamily="34" charset="0"/>
              </a:rPr>
              <a:t>“What are we doing with Technology?”</a:t>
            </a:r>
          </a:p>
        </p:txBody>
      </p:sp>
      <p:sp>
        <p:nvSpPr>
          <p:cNvPr id="3" name="Content Placeholder 2">
            <a:extLst>
              <a:ext uri="{FF2B5EF4-FFF2-40B4-BE49-F238E27FC236}">
                <a16:creationId xmlns:a16="http://schemas.microsoft.com/office/drawing/2014/main" id="{DCC865DB-778C-42E8-A0EF-829E9D4EC1B3}"/>
              </a:ext>
            </a:extLst>
          </p:cNvPr>
          <p:cNvSpPr>
            <a:spLocks noGrp="1"/>
          </p:cNvSpPr>
          <p:nvPr>
            <p:ph idx="1"/>
          </p:nvPr>
        </p:nvSpPr>
        <p:spPr/>
        <p:txBody>
          <a:bodyPr/>
          <a:lstStyle/>
          <a:p>
            <a:r>
              <a:rPr lang="en-US" dirty="0">
                <a:solidFill>
                  <a:srgbClr val="0033CC"/>
                </a:solidFill>
                <a:latin typeface="Arial Rounded MT Bold" panose="020F0704030504030204" pitchFamily="34" charset="0"/>
              </a:rPr>
              <a:t>Development of podcasts – </a:t>
            </a:r>
            <a:r>
              <a:rPr lang="en-US" u="sng" dirty="0">
                <a:solidFill>
                  <a:srgbClr val="0033CC"/>
                </a:solidFill>
                <a:latin typeface="Arial Rounded MT Bold" panose="020F0704030504030204" pitchFamily="34" charset="0"/>
              </a:rPr>
              <a:t>approved</a:t>
            </a:r>
            <a:r>
              <a:rPr lang="en-US" dirty="0">
                <a:solidFill>
                  <a:srgbClr val="0033CC"/>
                </a:solidFill>
                <a:latin typeface="Arial Rounded MT Bold" panose="020F0704030504030204" pitchFamily="34" charset="0"/>
              </a:rPr>
              <a:t>.</a:t>
            </a:r>
          </a:p>
          <a:p>
            <a:r>
              <a:rPr lang="en-US" dirty="0">
                <a:solidFill>
                  <a:srgbClr val="0033CC"/>
                </a:solidFill>
                <a:latin typeface="Arial Rounded MT Bold" panose="020F0704030504030204" pitchFamily="34" charset="0"/>
              </a:rPr>
              <a:t>Implementation of Instagram account – </a:t>
            </a:r>
            <a:r>
              <a:rPr lang="en-US" u="sng" dirty="0">
                <a:solidFill>
                  <a:srgbClr val="0033CC"/>
                </a:solidFill>
                <a:latin typeface="Arial Rounded MT Bold" panose="020F0704030504030204" pitchFamily="34" charset="0"/>
              </a:rPr>
              <a:t>approved</a:t>
            </a:r>
            <a:r>
              <a:rPr lang="en-US" dirty="0">
                <a:solidFill>
                  <a:srgbClr val="0033CC"/>
                </a:solidFill>
                <a:latin typeface="Arial Rounded MT Bold" panose="020F0704030504030204" pitchFamily="34" charset="0"/>
              </a:rPr>
              <a:t>.</a:t>
            </a:r>
          </a:p>
          <a:p>
            <a:r>
              <a:rPr lang="en-US" dirty="0">
                <a:solidFill>
                  <a:srgbClr val="0033CC"/>
                </a:solidFill>
                <a:latin typeface="Arial Rounded MT Bold" panose="020F0704030504030204" pitchFamily="34" charset="0"/>
              </a:rPr>
              <a:t>Digital updating and enhancement of P.I. and C.P.C. outreach material (including QR codes) – </a:t>
            </a:r>
            <a:r>
              <a:rPr lang="en-US" u="sng" dirty="0">
                <a:solidFill>
                  <a:srgbClr val="0033CC"/>
                </a:solidFill>
                <a:latin typeface="Arial Rounded MT Bold" panose="020F0704030504030204" pitchFamily="34" charset="0"/>
              </a:rPr>
              <a:t>approved</a:t>
            </a:r>
            <a:r>
              <a:rPr lang="en-US" dirty="0">
                <a:solidFill>
                  <a:srgbClr val="0033CC"/>
                </a:solidFill>
                <a:latin typeface="Arial Rounded MT Bold" panose="020F0704030504030204" pitchFamily="34" charset="0"/>
              </a:rPr>
              <a:t>.</a:t>
            </a:r>
          </a:p>
          <a:p>
            <a:r>
              <a:rPr lang="en-US" dirty="0">
                <a:solidFill>
                  <a:srgbClr val="0033CC"/>
                </a:solidFill>
                <a:latin typeface="Arial Rounded MT Bold" panose="020F0704030504030204" pitchFamily="34" charset="0"/>
              </a:rPr>
              <a:t>Dynamic (vs. static) LinkedIn page to better serve interested professionals – </a:t>
            </a:r>
            <a:r>
              <a:rPr lang="en-US" u="sng" dirty="0">
                <a:solidFill>
                  <a:srgbClr val="0033CC"/>
                </a:solidFill>
                <a:latin typeface="Arial Rounded MT Bold" panose="020F0704030504030204" pitchFamily="34" charset="0"/>
              </a:rPr>
              <a:t>approved</a:t>
            </a:r>
            <a:r>
              <a:rPr lang="en-US" dirty="0">
                <a:solidFill>
                  <a:srgbClr val="0033CC"/>
                </a:solidFill>
                <a:latin typeface="Arial Rounded MT Bold" panose="020F0704030504030204" pitchFamily="34" charset="0"/>
              </a:rPr>
              <a:t>.</a:t>
            </a:r>
          </a:p>
          <a:p>
            <a:r>
              <a:rPr lang="en-US" dirty="0">
                <a:solidFill>
                  <a:srgbClr val="0033CC"/>
                </a:solidFill>
                <a:latin typeface="Arial Rounded MT Bold" panose="020F0704030504030204" pitchFamily="34" charset="0"/>
              </a:rPr>
              <a:t>Audio messages for the military – </a:t>
            </a:r>
            <a:r>
              <a:rPr lang="en-US" u="sng" dirty="0">
                <a:solidFill>
                  <a:srgbClr val="0033CC"/>
                </a:solidFill>
                <a:latin typeface="Arial Rounded MT Bold" panose="020F0704030504030204" pitchFamily="34" charset="0"/>
              </a:rPr>
              <a:t>approved</a:t>
            </a:r>
            <a:r>
              <a:rPr lang="en-US" dirty="0">
                <a:solidFill>
                  <a:srgbClr val="0033CC"/>
                </a:solidFill>
                <a:latin typeface="Arial Rounded MT Bold" panose="020F0704030504030204" pitchFamily="34" charset="0"/>
              </a:rPr>
              <a:t>.</a:t>
            </a:r>
          </a:p>
        </p:txBody>
      </p:sp>
    </p:spTree>
    <p:extLst>
      <p:ext uri="{BB962C8B-B14F-4D97-AF65-F5344CB8AC3E}">
        <p14:creationId xmlns:p14="http://schemas.microsoft.com/office/powerpoint/2010/main" val="2379404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C672-830D-401F-AE0D-9994C52D8407}"/>
              </a:ext>
            </a:extLst>
          </p:cNvPr>
          <p:cNvSpPr>
            <a:spLocks noGrp="1"/>
          </p:cNvSpPr>
          <p:nvPr>
            <p:ph type="title"/>
          </p:nvPr>
        </p:nvSpPr>
        <p:spPr>
          <a:xfrm>
            <a:off x="838200" y="365125"/>
            <a:ext cx="10515600" cy="1907558"/>
          </a:xfrm>
        </p:spPr>
        <p:txBody>
          <a:bodyPr/>
          <a:lstStyle/>
          <a:p>
            <a:pPr algn="ctr"/>
            <a:r>
              <a:rPr lang="en-US" dirty="0">
                <a:latin typeface="Arial Rounded MT Bold" panose="020F0704030504030204" pitchFamily="34" charset="0"/>
              </a:rPr>
              <a:t>“You haven’t told us about your own Committee: Cooperation with the Professional Community.”</a:t>
            </a:r>
            <a:endParaRPr lang="en-US" dirty="0"/>
          </a:p>
        </p:txBody>
      </p:sp>
      <p:sp>
        <p:nvSpPr>
          <p:cNvPr id="3" name="Content Placeholder 2">
            <a:extLst>
              <a:ext uri="{FF2B5EF4-FFF2-40B4-BE49-F238E27FC236}">
                <a16:creationId xmlns:a16="http://schemas.microsoft.com/office/drawing/2014/main" id="{E4ACFB40-43A2-4B61-80DE-B2EB3FA4356F}"/>
              </a:ext>
            </a:extLst>
          </p:cNvPr>
          <p:cNvSpPr>
            <a:spLocks noGrp="1"/>
          </p:cNvSpPr>
          <p:nvPr>
            <p:ph idx="1"/>
          </p:nvPr>
        </p:nvSpPr>
        <p:spPr>
          <a:xfrm>
            <a:off x="838200" y="2370338"/>
            <a:ext cx="10515600" cy="3801861"/>
          </a:xfrm>
        </p:spPr>
        <p:txBody>
          <a:bodyPr/>
          <a:lstStyle/>
          <a:p>
            <a:pPr marL="0" indent="0">
              <a:buNone/>
            </a:pPr>
            <a:r>
              <a:rPr lang="en-US" dirty="0">
                <a:solidFill>
                  <a:srgbClr val="0033CC"/>
                </a:solidFill>
                <a:latin typeface="Arial Rounded MT Bold" panose="020F0704030504030204" pitchFamily="34" charset="0"/>
              </a:rPr>
              <a:t>Our Committee put forth three Recommendations:</a:t>
            </a:r>
          </a:p>
          <a:p>
            <a:r>
              <a:rPr lang="en-US" dirty="0">
                <a:solidFill>
                  <a:srgbClr val="0033CC"/>
                </a:solidFill>
                <a:latin typeface="Arial Rounded MT Bold" panose="020F0704030504030204" pitchFamily="34" charset="0"/>
              </a:rPr>
              <a:t>To establish a dynamic LinkedIn page for professionals</a:t>
            </a:r>
          </a:p>
          <a:p>
            <a:r>
              <a:rPr lang="en-US" dirty="0">
                <a:solidFill>
                  <a:srgbClr val="0033CC"/>
                </a:solidFill>
                <a:latin typeface="Arial Rounded MT Bold" panose="020F0704030504030204" pitchFamily="34" charset="0"/>
              </a:rPr>
              <a:t>To create a pamphlet for mental health professionals</a:t>
            </a:r>
          </a:p>
          <a:p>
            <a:r>
              <a:rPr lang="en-US" dirty="0">
                <a:solidFill>
                  <a:srgbClr val="0033CC"/>
                </a:solidFill>
                <a:latin typeface="Arial Rounded MT Bold" panose="020F0704030504030204" pitchFamily="34" charset="0"/>
              </a:rPr>
              <a:t>To update the pamphlet “The Clergy Asks About Alcoholics Anonymous, and retitle it to “Faith Leaders Ask…”</a:t>
            </a:r>
          </a:p>
          <a:p>
            <a:pPr marL="0" indent="0" algn="ctr">
              <a:buNone/>
            </a:pPr>
            <a:r>
              <a:rPr lang="en-US" sz="2400" dirty="0">
                <a:solidFill>
                  <a:srgbClr val="00B050"/>
                </a:solidFill>
                <a:latin typeface="Arial Rounded MT Bold" panose="020F0704030504030204" pitchFamily="34" charset="0"/>
              </a:rPr>
              <a:t>(And, I will have the privilege of serving as the</a:t>
            </a:r>
          </a:p>
          <a:p>
            <a:pPr marL="0" indent="0" algn="ctr">
              <a:buNone/>
            </a:pPr>
            <a:r>
              <a:rPr lang="en-US" sz="2400" dirty="0">
                <a:solidFill>
                  <a:srgbClr val="00B050"/>
                </a:solidFill>
                <a:latin typeface="Arial Rounded MT Bold" panose="020F0704030504030204" pitchFamily="34" charset="0"/>
              </a:rPr>
              <a:t>C.P.C. Conference Committee Chair next year)</a:t>
            </a:r>
          </a:p>
        </p:txBody>
      </p:sp>
    </p:spTree>
    <p:extLst>
      <p:ext uri="{BB962C8B-B14F-4D97-AF65-F5344CB8AC3E}">
        <p14:creationId xmlns:p14="http://schemas.microsoft.com/office/powerpoint/2010/main" val="84624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B5D70-B566-4D1B-9EB0-7A7E33264593}"/>
              </a:ext>
            </a:extLst>
          </p:cNvPr>
          <p:cNvSpPr>
            <a:spLocks noGrp="1"/>
          </p:cNvSpPr>
          <p:nvPr>
            <p:ph type="title"/>
          </p:nvPr>
        </p:nvSpPr>
        <p:spPr/>
        <p:txBody>
          <a:bodyPr/>
          <a:lstStyle/>
          <a:p>
            <a:pPr algn="ctr"/>
            <a:r>
              <a:rPr lang="en-US" dirty="0">
                <a:latin typeface="Arial Rounded MT Bold" panose="020F0704030504030204" pitchFamily="34" charset="0"/>
              </a:rPr>
              <a:t>“And… how about the Preamble?”</a:t>
            </a:r>
          </a:p>
        </p:txBody>
      </p:sp>
      <p:sp>
        <p:nvSpPr>
          <p:cNvPr id="3" name="Content Placeholder 2">
            <a:extLst>
              <a:ext uri="{FF2B5EF4-FFF2-40B4-BE49-F238E27FC236}">
                <a16:creationId xmlns:a16="http://schemas.microsoft.com/office/drawing/2014/main" id="{7138B95D-DC68-4455-95DB-9F2382B3FF44}"/>
              </a:ext>
            </a:extLst>
          </p:cNvPr>
          <p:cNvSpPr>
            <a:spLocks noGrp="1"/>
          </p:cNvSpPr>
          <p:nvPr>
            <p:ph idx="1"/>
          </p:nvPr>
        </p:nvSpPr>
        <p:spPr/>
        <p:txBody>
          <a:bodyPr/>
          <a:lstStyle/>
          <a:p>
            <a:r>
              <a:rPr lang="en-US" dirty="0">
                <a:solidFill>
                  <a:srgbClr val="0033CC"/>
                </a:solidFill>
                <a:latin typeface="Arial Rounded MT Bold" panose="020F0704030504030204" pitchFamily="34" charset="0"/>
              </a:rPr>
              <a:t>The Grapevine / La Vina Conference Committee “…took no action. The Committee felt they needed more information to make a decision.”</a:t>
            </a:r>
          </a:p>
          <a:p>
            <a:r>
              <a:rPr lang="en-US" dirty="0">
                <a:solidFill>
                  <a:srgbClr val="0033CC"/>
                </a:solidFill>
                <a:latin typeface="Arial Rounded MT Bold" panose="020F0704030504030204" pitchFamily="34" charset="0"/>
              </a:rPr>
              <a:t>Floor action #2 – “In Alcoholics Anonymous…” – </a:t>
            </a:r>
            <a:r>
              <a:rPr lang="en-US" i="1" dirty="0">
                <a:solidFill>
                  <a:srgbClr val="0033CC"/>
                </a:solidFill>
                <a:latin typeface="Arial Rounded MT Bold" panose="020F0704030504030204" pitchFamily="34" charset="0"/>
              </a:rPr>
              <a:t>passed.</a:t>
            </a:r>
          </a:p>
          <a:p>
            <a:r>
              <a:rPr lang="en-US" dirty="0">
                <a:solidFill>
                  <a:srgbClr val="0033CC"/>
                </a:solidFill>
                <a:latin typeface="Arial Rounded MT Bold" panose="020F0704030504030204" pitchFamily="34" charset="0"/>
              </a:rPr>
              <a:t>Floor action #3 – “men and women” to “people” – </a:t>
            </a:r>
            <a:r>
              <a:rPr lang="en-US" i="1" dirty="0">
                <a:solidFill>
                  <a:srgbClr val="0033CC"/>
                </a:solidFill>
                <a:latin typeface="Arial Rounded MT Bold" panose="020F0704030504030204" pitchFamily="34" charset="0"/>
              </a:rPr>
              <a:t>passed.</a:t>
            </a:r>
          </a:p>
          <a:p>
            <a:r>
              <a:rPr lang="en-US" dirty="0">
                <a:solidFill>
                  <a:srgbClr val="0033CC"/>
                </a:solidFill>
                <a:latin typeface="Arial Rounded MT Bold" panose="020F0704030504030204" pitchFamily="34" charset="0"/>
              </a:rPr>
              <a:t>Floor action #6 – to endorse Floor Action #3 – </a:t>
            </a:r>
            <a:r>
              <a:rPr lang="en-US" i="1" dirty="0">
                <a:solidFill>
                  <a:srgbClr val="0033CC"/>
                </a:solidFill>
                <a:latin typeface="Arial Rounded MT Bold" panose="020F0704030504030204" pitchFamily="34" charset="0"/>
              </a:rPr>
              <a:t>passed.</a:t>
            </a:r>
          </a:p>
          <a:p>
            <a:pPr marL="0" indent="0">
              <a:buNone/>
            </a:pPr>
            <a:r>
              <a:rPr lang="en-US" dirty="0">
                <a:solidFill>
                  <a:srgbClr val="0033CC"/>
                </a:solidFill>
                <a:latin typeface="Arial Rounded MT Bold" panose="020F0704030504030204" pitchFamily="34" charset="0"/>
              </a:rPr>
              <a:t>The A.A. Grapevine Board will make the final decision on which one to publish going forward. (More will be revealed).</a:t>
            </a:r>
          </a:p>
        </p:txBody>
      </p:sp>
    </p:spTree>
    <p:extLst>
      <p:ext uri="{BB962C8B-B14F-4D97-AF65-F5344CB8AC3E}">
        <p14:creationId xmlns:p14="http://schemas.microsoft.com/office/powerpoint/2010/main" val="3089346646"/>
      </p:ext>
    </p:extLst>
  </p:cSld>
  <p:clrMapOvr>
    <a:masterClrMapping/>
  </p:clrMapOvr>
</p:sld>
</file>

<file path=ppt/theme/theme1.xml><?xml version="1.0" encoding="utf-8"?>
<a:theme xmlns:a="http://schemas.openxmlformats.org/drawingml/2006/main" name="BrushVTI">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emplate>Brush</Template>
  <TotalTime>2554</TotalTime>
  <Words>1395</Words>
  <Application>Microsoft Office PowerPoint</Application>
  <PresentationFormat>Widescreen</PresentationFormat>
  <Paragraphs>80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Rounded MT Bold</vt:lpstr>
      <vt:lpstr>Century Gothic</vt:lpstr>
      <vt:lpstr>Elephant</vt:lpstr>
      <vt:lpstr>Wingdings</vt:lpstr>
      <vt:lpstr>BrushVTI</vt:lpstr>
      <vt:lpstr>Alcoholics Anonymous - The 71st General Service Conference  April 18 to 24 25, 2021</vt:lpstr>
      <vt:lpstr>“Well, did it end on the 24th or the 25th?”</vt:lpstr>
      <vt:lpstr>“So, it ended on Sunday the 25th?”</vt:lpstr>
      <vt:lpstr>“Did you say “49 Advisory Actions???”</vt:lpstr>
      <vt:lpstr>“So, do you have some highlights for us?”</vt:lpstr>
      <vt:lpstr>“And what’s going on with the Big Book?”</vt:lpstr>
      <vt:lpstr>“What are we doing with Technology?”</vt:lpstr>
      <vt:lpstr>“You haven’t told us about your own Committee: Cooperation with the Professional Community.”</vt:lpstr>
      <vt:lpstr>“And… how about the Preamble?”</vt:lpstr>
      <vt:lpstr>“Okay, then! On another note, what’s going on in the world of A.A. Finance?”</vt:lpstr>
      <vt:lpstr>“How about 2020 financial highlights?”</vt:lpstr>
      <vt:lpstr>“What else do we need to know about the finances of our Fellowship?”</vt:lpstr>
      <vt:lpstr>“You know I love my financial data! How can I find out more financial info?”</vt:lpstr>
      <vt:lpstr>“Is there anything else you’d like to share with us, Mr. Delegate?”</vt:lpstr>
      <vt:lpstr> -1-</vt:lpstr>
      <vt:lpstr>- 2 -</vt:lpstr>
      <vt:lpstr>- 3 -</vt:lpstr>
      <vt:lpstr>Thank you for allowing me to serve!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Alcoholics Anonymous - The 71st General Service Conference  April 18 to 24 25, 2021</dc:title>
  <dc:creator>Kathleen Wells</dc:creator>
  <cp:lastModifiedBy>Kathleen Wells</cp:lastModifiedBy>
  <cp:revision>32</cp:revision>
  <dcterms:created xsi:type="dcterms:W3CDTF">2021-05-02T16:46:36Z</dcterms:created>
  <dcterms:modified xsi:type="dcterms:W3CDTF">2021-05-04T15:29:22Z</dcterms:modified>
</cp:coreProperties>
</file>