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8" r:id="rId3"/>
    <p:sldId id="269" r:id="rId4"/>
    <p:sldId id="257" r:id="rId5"/>
    <p:sldId id="258" r:id="rId6"/>
    <p:sldId id="259" r:id="rId7"/>
    <p:sldId id="260" r:id="rId8"/>
    <p:sldId id="262" r:id="rId9"/>
    <p:sldId id="267" r:id="rId10"/>
    <p:sldId id="261" r:id="rId11"/>
    <p:sldId id="263" r:id="rId12"/>
    <p:sldId id="264" r:id="rId13"/>
    <p:sldId id="265" r:id="rId14"/>
    <p:sldId id="266" r:id="rId15"/>
    <p:sldId id="270" r:id="rId16"/>
    <p:sldId id="271" r:id="rId17"/>
    <p:sldId id="274" r:id="rId18"/>
    <p:sldId id="272" r:id="rId19"/>
    <p:sldId id="273" r:id="rId20"/>
    <p:sldId id="276" r:id="rId21"/>
    <p:sldId id="275"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5" r:id="rId35"/>
    <p:sldId id="294" r:id="rId36"/>
    <p:sldId id="290" r:id="rId37"/>
    <p:sldId id="291" r:id="rId38"/>
    <p:sldId id="285" r:id="rId39"/>
    <p:sldId id="292" r:id="rId40"/>
    <p:sldId id="293" r:id="rId41"/>
  </p:sldIdLst>
  <p:sldSz cx="12192000" cy="6858000"/>
  <p:notesSz cx="7077075" cy="90281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6/12/2021</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02533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6/12/2021</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6889700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6/12/2021</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B850FF-6169-4056-8077-06FFA93A5366}"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7304708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6/12/2021</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50516555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6/12/2021</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B850FF-6169-4056-8077-06FFA93A5366}"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541626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57E0CF6C-748E-4B7A-BC8B-3011EF78ED13}" type="datetime1">
              <a:rPr lang="en-US" smtClean="0"/>
              <a:pPr/>
              <a:t>6/12/2021</a:t>
            </a:fld>
            <a:endParaRPr lang="en-US" dirty="0"/>
          </a:p>
        </p:txBody>
      </p:sp>
      <p:sp>
        <p:nvSpPr>
          <p:cNvPr id="6" name="Footer Placeholder 5"/>
          <p:cNvSpPr>
            <a:spLocks noGrp="1"/>
          </p:cNvSpPr>
          <p:nvPr>
            <p:ph type="ftr" sz="quarter" idx="11"/>
          </p:nvPr>
        </p:nvSpPr>
        <p:spPr/>
        <p:txBody>
          <a:bodyPr/>
          <a:lstStyle/>
          <a:p>
            <a:endParaRPr lang="en-US" dirty="0">
              <a:solidFill>
                <a:schemeClr val="tx1">
                  <a:alpha val="60000"/>
                </a:scheme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68761259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25615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4684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6/12/2021</a:t>
            </a:fld>
            <a:endParaRPr lang="en-US" dirty="0"/>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0683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6/12/2021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001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94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6/12/2021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668134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6/12/2021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9731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6/12/2021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494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6986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6/12/2021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2082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7E0CF6C-748E-4B7A-BC8B-3011EF78ED13}" type="datetime1">
              <a:rPr lang="en-US" smtClean="0"/>
              <a:pPr/>
              <a:t>6/12/2021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2601629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aaseny.org/from-the-delegate"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delegate@aaseny.org"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aaseny.org/from-the-delegate"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2B8CD-A568-4447-8F2A-C1D663629895}"/>
              </a:ext>
            </a:extLst>
          </p:cNvPr>
          <p:cNvSpPr>
            <a:spLocks noGrp="1"/>
          </p:cNvSpPr>
          <p:nvPr>
            <p:ph type="ctrTitle"/>
          </p:nvPr>
        </p:nvSpPr>
        <p:spPr>
          <a:xfrm>
            <a:off x="1509203" y="802298"/>
            <a:ext cx="9641149" cy="2997345"/>
          </a:xfrm>
        </p:spPr>
        <p:txBody>
          <a:bodyPr>
            <a:noAutofit/>
          </a:bodyPr>
          <a:lstStyle/>
          <a:p>
            <a:pPr algn="ctr"/>
            <a:r>
              <a:rPr lang="en-US" sz="6600" dirty="0">
                <a:latin typeface="Aharoni" panose="02010803020104030203" pitchFamily="2" charset="-79"/>
                <a:cs typeface="Aharoni" panose="02010803020104030203" pitchFamily="2" charset="-79"/>
              </a:rPr>
              <a:t>The 71</a:t>
            </a:r>
            <a:r>
              <a:rPr lang="en-US" sz="6600" baseline="30000" dirty="0">
                <a:latin typeface="Aharoni" panose="02010803020104030203" pitchFamily="2" charset="-79"/>
                <a:cs typeface="Aharoni" panose="02010803020104030203" pitchFamily="2" charset="-79"/>
              </a:rPr>
              <a:t>st</a:t>
            </a:r>
            <a:r>
              <a:rPr lang="en-US" sz="6600" dirty="0">
                <a:latin typeface="Aharoni" panose="02010803020104030203" pitchFamily="2" charset="-79"/>
                <a:cs typeface="Aharoni" panose="02010803020104030203" pitchFamily="2" charset="-79"/>
              </a:rPr>
              <a:t> General Service Conference of Alcoholics Anonymous</a:t>
            </a:r>
          </a:p>
        </p:txBody>
      </p:sp>
      <p:sp>
        <p:nvSpPr>
          <p:cNvPr id="3" name="Subtitle 2">
            <a:extLst>
              <a:ext uri="{FF2B5EF4-FFF2-40B4-BE49-F238E27FC236}">
                <a16:creationId xmlns:a16="http://schemas.microsoft.com/office/drawing/2014/main" id="{66879885-D6A0-4AB7-B34D-AF204AC873B4}"/>
              </a:ext>
            </a:extLst>
          </p:cNvPr>
          <p:cNvSpPr>
            <a:spLocks noGrp="1"/>
          </p:cNvSpPr>
          <p:nvPr>
            <p:ph type="subTitle" idx="1"/>
          </p:nvPr>
        </p:nvSpPr>
        <p:spPr>
          <a:xfrm>
            <a:off x="1828800" y="4242242"/>
            <a:ext cx="9004110" cy="1226403"/>
          </a:xfrm>
        </p:spPr>
        <p:txBody>
          <a:bodyPr>
            <a:normAutofit fontScale="85000" lnSpcReduction="10000"/>
          </a:bodyPr>
          <a:lstStyle/>
          <a:p>
            <a:endParaRPr lang="en-US" dirty="0"/>
          </a:p>
          <a:p>
            <a:pPr algn="ctr"/>
            <a:r>
              <a:rPr lang="en-US" sz="6400" b="1" i="1" dirty="0">
                <a:latin typeface="Aharoni" panose="02010803020104030203" pitchFamily="2" charset="-79"/>
                <a:cs typeface="Aharoni" panose="02010803020104030203" pitchFamily="2" charset="-79"/>
              </a:rPr>
              <a:t>“A.A. in a Time of Change”</a:t>
            </a:r>
          </a:p>
        </p:txBody>
      </p:sp>
    </p:spTree>
    <p:extLst>
      <p:ext uri="{BB962C8B-B14F-4D97-AF65-F5344CB8AC3E}">
        <p14:creationId xmlns:p14="http://schemas.microsoft.com/office/powerpoint/2010/main" val="463921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789DE-3B3F-4EDD-BDC0-C46CE573849E}"/>
              </a:ext>
            </a:extLst>
          </p:cNvPr>
          <p:cNvSpPr>
            <a:spLocks noGrp="1"/>
          </p:cNvSpPr>
          <p:nvPr>
            <p:ph type="title"/>
          </p:nvPr>
        </p:nvSpPr>
        <p:spPr>
          <a:xfrm>
            <a:off x="1566909" y="185852"/>
            <a:ext cx="10306974" cy="1057022"/>
          </a:xfrm>
        </p:spPr>
        <p:txBody>
          <a:bodyPr>
            <a:normAutofit fontScale="90000"/>
          </a:bodyPr>
          <a:lstStyle/>
          <a:p>
            <a:pPr algn="ctr"/>
            <a:r>
              <a:rPr lang="en-US" b="1" cap="none" spc="0" dirty="0">
                <a:ln w="0"/>
                <a:solidFill>
                  <a:schemeClr val="tx1"/>
                </a:solidFill>
                <a:effectLst>
                  <a:outerShdw blurRad="38100" dist="19050" dir="2700000" algn="tl" rotWithShape="0">
                    <a:schemeClr val="dk1">
                      <a:alpha val="40000"/>
                    </a:schemeClr>
                  </a:outerShdw>
                </a:effectLst>
              </a:rPr>
              <a:t>My Conference Committee –</a:t>
            </a:r>
            <a:br>
              <a:rPr lang="en-US" b="1" cap="none" spc="0" dirty="0">
                <a:ln w="0"/>
                <a:solidFill>
                  <a:schemeClr val="tx1"/>
                </a:solidFill>
                <a:effectLst>
                  <a:outerShdw blurRad="38100" dist="19050" dir="2700000" algn="tl" rotWithShape="0">
                    <a:schemeClr val="dk1">
                      <a:alpha val="40000"/>
                    </a:schemeClr>
                  </a:outerShdw>
                </a:effectLst>
              </a:rPr>
            </a:br>
            <a:r>
              <a:rPr lang="en-US" b="1" cap="none" spc="0" dirty="0">
                <a:ln w="0"/>
                <a:solidFill>
                  <a:schemeClr val="tx1"/>
                </a:solidFill>
                <a:effectLst>
                  <a:outerShdw blurRad="38100" dist="19050" dir="2700000" algn="tl" rotWithShape="0">
                    <a:schemeClr val="dk1">
                      <a:alpha val="40000"/>
                    </a:schemeClr>
                  </a:outerShdw>
                </a:effectLst>
              </a:rPr>
              <a:t>Cooperation with the Professional Community</a:t>
            </a:r>
            <a:br>
              <a:rPr lang="en-US" sz="3600" b="1" cap="none" spc="0" dirty="0">
                <a:ln w="0"/>
                <a:solidFill>
                  <a:schemeClr val="tx1"/>
                </a:solidFill>
                <a:effectLst>
                  <a:outerShdw blurRad="38100" dist="19050" dir="2700000" algn="tl" rotWithShape="0">
                    <a:schemeClr val="dk1">
                      <a:alpha val="40000"/>
                    </a:schemeClr>
                  </a:outerShdw>
                </a:effectLst>
              </a:rPr>
            </a:br>
            <a:endParaRPr lang="en-US" dirty="0"/>
          </a:p>
        </p:txBody>
      </p:sp>
      <p:sp>
        <p:nvSpPr>
          <p:cNvPr id="3" name="TextBox 2">
            <a:extLst>
              <a:ext uri="{FF2B5EF4-FFF2-40B4-BE49-F238E27FC236}">
                <a16:creationId xmlns:a16="http://schemas.microsoft.com/office/drawing/2014/main" id="{687E11B7-80DB-4FAF-A5BE-07CAE88981D4}"/>
              </a:ext>
            </a:extLst>
          </p:cNvPr>
          <p:cNvSpPr txBox="1"/>
          <p:nvPr/>
        </p:nvSpPr>
        <p:spPr>
          <a:xfrm>
            <a:off x="1766656" y="1242874"/>
            <a:ext cx="9268287" cy="5016758"/>
          </a:xfrm>
          <a:prstGeom prst="rect">
            <a:avLst/>
          </a:prstGeom>
          <a:noFill/>
        </p:spPr>
        <p:txBody>
          <a:bodyPr wrap="square" rtlCol="0">
            <a:spAutoFit/>
          </a:bodyPr>
          <a:lstStyle/>
          <a:p>
            <a:r>
              <a:rPr lang="en-US" sz="2000" b="1" dirty="0"/>
              <a:t>We put forth 3 recommendations, that:</a:t>
            </a:r>
          </a:p>
          <a:p>
            <a:pPr marL="457200" indent="-457200">
              <a:buFont typeface="+mj-lt"/>
              <a:buAutoNum type="arabicPeriod"/>
            </a:pPr>
            <a:r>
              <a:rPr lang="en-US" sz="2000" b="1" dirty="0"/>
              <a:t>A </a:t>
            </a:r>
            <a:r>
              <a:rPr lang="en-US" sz="2000" b="1" u="sng" dirty="0"/>
              <a:t>dynamic</a:t>
            </a:r>
            <a:r>
              <a:rPr lang="en-US" sz="2000" b="1" dirty="0"/>
              <a:t> LinkedIn page be implemented, with current and relevant content for professionals, to be brought back to the 2022 Conference Committee;</a:t>
            </a:r>
          </a:p>
          <a:p>
            <a:pPr marL="457200" indent="-457200">
              <a:buFont typeface="+mj-lt"/>
              <a:buAutoNum type="arabicPeriod"/>
            </a:pPr>
            <a:r>
              <a:rPr lang="en-US" sz="2000" b="1" dirty="0"/>
              <a:t>A pamphlet be created, directed to mental health professionals, to be brought back to the 2022 Conference Committee on C.P.C.; and</a:t>
            </a:r>
          </a:p>
          <a:p>
            <a:pPr marL="457200" indent="-457200">
              <a:buFont typeface="+mj-lt"/>
              <a:buAutoNum type="arabicPeriod"/>
            </a:pPr>
            <a:r>
              <a:rPr lang="en-US" sz="2000" b="1" dirty="0"/>
              <a:t>The updated pamphlet “Members of the Clergy Ask About Alcoholics Anonymous, and that it be retitled “Faith Leaders Ask About Alcoholics Anonymous”.</a:t>
            </a:r>
          </a:p>
          <a:p>
            <a:r>
              <a:rPr lang="en-US" sz="2000" b="1" dirty="0"/>
              <a:t>All three were approved as Advisory Actions by the Conference.</a:t>
            </a:r>
          </a:p>
          <a:p>
            <a:endParaRPr lang="en-US" sz="1000" b="1" dirty="0"/>
          </a:p>
          <a:p>
            <a:r>
              <a:rPr lang="en-US" sz="2000" b="1" dirty="0"/>
              <a:t>Additionally, our committee stressed the importance of moving forward digitally, including: a digital version of the C.P.C. Kit accessible on all platforms; full use of QR codes on all service literature; development of a virtual C.P.C. exhibit; and language in service material that is relevant and current for today’s professionals.</a:t>
            </a:r>
          </a:p>
        </p:txBody>
      </p:sp>
      <p:sp>
        <p:nvSpPr>
          <p:cNvPr id="4" name="TextBox 3">
            <a:extLst>
              <a:ext uri="{FF2B5EF4-FFF2-40B4-BE49-F238E27FC236}">
                <a16:creationId xmlns:a16="http://schemas.microsoft.com/office/drawing/2014/main" id="{9DE77B50-B3A2-4B4A-B28B-A37860E30129}"/>
              </a:ext>
            </a:extLst>
          </p:cNvPr>
          <p:cNvSpPr txBox="1"/>
          <p:nvPr/>
        </p:nvSpPr>
        <p:spPr>
          <a:xfrm>
            <a:off x="1855433" y="6163306"/>
            <a:ext cx="8788893" cy="338554"/>
          </a:xfrm>
          <a:prstGeom prst="rect">
            <a:avLst/>
          </a:prstGeom>
          <a:noFill/>
        </p:spPr>
        <p:txBody>
          <a:bodyPr wrap="square" rtlCol="0">
            <a:spAutoFit/>
          </a:bodyPr>
          <a:lstStyle/>
          <a:p>
            <a:r>
              <a:rPr lang="en-US" sz="1600" b="1" dirty="0">
                <a:solidFill>
                  <a:srgbClr val="0000FF"/>
                </a:solidFill>
              </a:rPr>
              <a:t>And I will have the privilege of chairing next year’s C.P.C. Conference Committee.</a:t>
            </a:r>
          </a:p>
        </p:txBody>
      </p:sp>
    </p:spTree>
    <p:extLst>
      <p:ext uri="{BB962C8B-B14F-4D97-AF65-F5344CB8AC3E}">
        <p14:creationId xmlns:p14="http://schemas.microsoft.com/office/powerpoint/2010/main" val="3091774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8A33-4FC8-4F31-A352-D8C96607E999}"/>
              </a:ext>
            </a:extLst>
          </p:cNvPr>
          <p:cNvSpPr>
            <a:spLocks noGrp="1"/>
          </p:cNvSpPr>
          <p:nvPr>
            <p:ph type="title"/>
          </p:nvPr>
        </p:nvSpPr>
        <p:spPr>
          <a:xfrm>
            <a:off x="1828799" y="624110"/>
            <a:ext cx="9712171" cy="1280890"/>
          </a:xfrm>
        </p:spPr>
        <p:txBody>
          <a:bodyPr>
            <a:normAutofit/>
          </a:bodyPr>
          <a:lstStyle/>
          <a:p>
            <a:r>
              <a:rPr lang="en-US" b="1" dirty="0"/>
              <a:t>This year’s Delegate’s Questionnaire –</a:t>
            </a:r>
            <a:br>
              <a:rPr lang="en-US" b="1" dirty="0"/>
            </a:br>
            <a:r>
              <a:rPr lang="en-US" b="1" dirty="0"/>
              <a:t>The results at the 71</a:t>
            </a:r>
            <a:r>
              <a:rPr lang="en-US" b="1" baseline="30000" dirty="0"/>
              <a:t>st</a:t>
            </a:r>
            <a:r>
              <a:rPr lang="en-US" b="1" dirty="0"/>
              <a:t> GSC – </a:t>
            </a:r>
            <a:r>
              <a:rPr lang="en-US" b="1" u="sng" dirty="0"/>
              <a:t>Literature</a:t>
            </a:r>
            <a:r>
              <a:rPr lang="en-US" b="1" dirty="0"/>
              <a:t> </a:t>
            </a:r>
          </a:p>
        </p:txBody>
      </p:sp>
      <p:sp>
        <p:nvSpPr>
          <p:cNvPr id="3" name="TextBox 2">
            <a:extLst>
              <a:ext uri="{FF2B5EF4-FFF2-40B4-BE49-F238E27FC236}">
                <a16:creationId xmlns:a16="http://schemas.microsoft.com/office/drawing/2014/main" id="{1786A2C0-48CD-4E80-A992-702DC9C4783C}"/>
              </a:ext>
            </a:extLst>
          </p:cNvPr>
          <p:cNvSpPr txBox="1"/>
          <p:nvPr/>
        </p:nvSpPr>
        <p:spPr>
          <a:xfrm>
            <a:off x="2068498" y="2339143"/>
            <a:ext cx="8407153" cy="1754326"/>
          </a:xfrm>
          <a:prstGeom prst="rect">
            <a:avLst/>
          </a:prstGeom>
          <a:noFill/>
        </p:spPr>
        <p:txBody>
          <a:bodyPr wrap="square" rtlCol="0">
            <a:spAutoFit/>
          </a:bodyPr>
          <a:lstStyle/>
          <a:p>
            <a:r>
              <a:rPr lang="en-US" b="1" dirty="0"/>
              <a:t>Consider revising the pamphlet “The A.A. Group”, to reflect the importance of the group as a “spiritual entity…”</a:t>
            </a:r>
          </a:p>
          <a:p>
            <a:r>
              <a:rPr lang="en-US" b="1" dirty="0">
                <a:solidFill>
                  <a:srgbClr val="0000FF"/>
                </a:solidFill>
              </a:rPr>
              <a:t>Your Questionnaires: pretty evenly split</a:t>
            </a:r>
          </a:p>
          <a:p>
            <a:r>
              <a:rPr lang="en-US" b="1" dirty="0">
                <a:solidFill>
                  <a:srgbClr val="FF0000"/>
                </a:solidFill>
              </a:rPr>
              <a:t>The Conference Committee: Considered the item, and requested it be forwarded to the 2022 Conference Committee on Literature for consideration.</a:t>
            </a:r>
          </a:p>
        </p:txBody>
      </p:sp>
      <p:sp>
        <p:nvSpPr>
          <p:cNvPr id="4" name="TextBox 3">
            <a:extLst>
              <a:ext uri="{FF2B5EF4-FFF2-40B4-BE49-F238E27FC236}">
                <a16:creationId xmlns:a16="http://schemas.microsoft.com/office/drawing/2014/main" id="{83D6C6B2-8E33-4FE9-B468-D0D41C64B1A3}"/>
              </a:ext>
            </a:extLst>
          </p:cNvPr>
          <p:cNvSpPr txBox="1"/>
          <p:nvPr/>
        </p:nvSpPr>
        <p:spPr>
          <a:xfrm>
            <a:off x="2481308" y="4527612"/>
            <a:ext cx="8407152" cy="2031325"/>
          </a:xfrm>
          <a:prstGeom prst="rect">
            <a:avLst/>
          </a:prstGeom>
          <a:noFill/>
        </p:spPr>
        <p:txBody>
          <a:bodyPr wrap="square" rtlCol="0">
            <a:spAutoFit/>
          </a:bodyPr>
          <a:lstStyle/>
          <a:p>
            <a:r>
              <a:rPr lang="en-US" b="1" dirty="0"/>
              <a:t>Review draft language regarding safety and A.A. to be included in “Living Sober” and the pamphlet “Questions and Answers on Sponsorship”</a:t>
            </a:r>
          </a:p>
          <a:p>
            <a:r>
              <a:rPr lang="en-US" b="1" dirty="0">
                <a:solidFill>
                  <a:srgbClr val="0000FF"/>
                </a:solidFill>
              </a:rPr>
              <a:t>Your Questionnaires: somewhat in favor</a:t>
            </a:r>
          </a:p>
          <a:p>
            <a:r>
              <a:rPr lang="en-US" b="1" dirty="0">
                <a:solidFill>
                  <a:srgbClr val="FF0000"/>
                </a:solidFill>
              </a:rPr>
              <a:t>The Conference Committee: Considered the item, and requested it be forwarded to the 2022 Conference Committee on Literature for consideration. The committee also noted that additional consideration of the accessibility of the language is needed.</a:t>
            </a:r>
          </a:p>
        </p:txBody>
      </p:sp>
    </p:spTree>
    <p:extLst>
      <p:ext uri="{BB962C8B-B14F-4D97-AF65-F5344CB8AC3E}">
        <p14:creationId xmlns:p14="http://schemas.microsoft.com/office/powerpoint/2010/main" val="15222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8A33-4FC8-4F31-A352-D8C96607E999}"/>
              </a:ext>
            </a:extLst>
          </p:cNvPr>
          <p:cNvSpPr>
            <a:spLocks noGrp="1"/>
          </p:cNvSpPr>
          <p:nvPr>
            <p:ph type="title"/>
          </p:nvPr>
        </p:nvSpPr>
        <p:spPr>
          <a:xfrm>
            <a:off x="1642369" y="624110"/>
            <a:ext cx="10164932" cy="1204690"/>
          </a:xfrm>
        </p:spPr>
        <p:txBody>
          <a:bodyPr>
            <a:normAutofit fontScale="90000"/>
          </a:bodyPr>
          <a:lstStyle/>
          <a:p>
            <a:r>
              <a:rPr lang="en-US" b="1" dirty="0"/>
              <a:t>This year’s Delegate’s Questionnaire –</a:t>
            </a:r>
            <a:br>
              <a:rPr lang="en-US" b="1" dirty="0"/>
            </a:br>
            <a:r>
              <a:rPr lang="en-US" b="1" dirty="0"/>
              <a:t>The results at the 71</a:t>
            </a:r>
            <a:r>
              <a:rPr lang="en-US" b="1" baseline="30000" dirty="0"/>
              <a:t>st</a:t>
            </a:r>
            <a:r>
              <a:rPr lang="en-US" b="1" dirty="0"/>
              <a:t> GSC – </a:t>
            </a:r>
            <a:r>
              <a:rPr lang="en-US" b="1" u="sng" dirty="0"/>
              <a:t>C.P.C. &amp; Corrections</a:t>
            </a:r>
            <a:r>
              <a:rPr lang="en-US" b="1" dirty="0"/>
              <a:t> </a:t>
            </a:r>
          </a:p>
        </p:txBody>
      </p:sp>
      <p:sp>
        <p:nvSpPr>
          <p:cNvPr id="3" name="TextBox 2">
            <a:extLst>
              <a:ext uri="{FF2B5EF4-FFF2-40B4-BE49-F238E27FC236}">
                <a16:creationId xmlns:a16="http://schemas.microsoft.com/office/drawing/2014/main" id="{1786A2C0-48CD-4E80-A992-702DC9C4783C}"/>
              </a:ext>
            </a:extLst>
          </p:cNvPr>
          <p:cNvSpPr txBox="1"/>
          <p:nvPr/>
        </p:nvSpPr>
        <p:spPr>
          <a:xfrm>
            <a:off x="2068498" y="2374777"/>
            <a:ext cx="8407153" cy="1754326"/>
          </a:xfrm>
          <a:prstGeom prst="rect">
            <a:avLst/>
          </a:prstGeom>
          <a:noFill/>
        </p:spPr>
        <p:txBody>
          <a:bodyPr wrap="square" rtlCol="0">
            <a:spAutoFit/>
          </a:bodyPr>
          <a:lstStyle/>
          <a:p>
            <a:r>
              <a:rPr lang="en-US" b="1" u="sng" dirty="0"/>
              <a:t>Cooperation with the Professional Community</a:t>
            </a:r>
            <a:r>
              <a:rPr lang="en-US" b="1" dirty="0"/>
              <a:t>: Consider a request to create a pamphlet for mental health professionals</a:t>
            </a:r>
          </a:p>
          <a:p>
            <a:r>
              <a:rPr lang="en-US" b="1" dirty="0">
                <a:solidFill>
                  <a:srgbClr val="0000FF"/>
                </a:solidFill>
              </a:rPr>
              <a:t>Your Questionnaires: heavily in favor</a:t>
            </a:r>
          </a:p>
          <a:p>
            <a:r>
              <a:rPr lang="en-US" b="1" dirty="0">
                <a:solidFill>
                  <a:schemeClr val="accent6">
                    <a:lumMod val="75000"/>
                  </a:schemeClr>
                </a:solidFill>
              </a:rPr>
              <a:t>The Conference Committee: </a:t>
            </a:r>
            <a:r>
              <a:rPr lang="en-US" b="1" u="sng" dirty="0">
                <a:solidFill>
                  <a:schemeClr val="accent6">
                    <a:lumMod val="75000"/>
                  </a:schemeClr>
                </a:solidFill>
              </a:rPr>
              <a:t>Recommended</a:t>
            </a:r>
            <a:r>
              <a:rPr lang="en-US" b="1" dirty="0">
                <a:solidFill>
                  <a:schemeClr val="accent6">
                    <a:lumMod val="75000"/>
                  </a:schemeClr>
                </a:solidFill>
              </a:rPr>
              <a:t> unanimously.</a:t>
            </a:r>
          </a:p>
          <a:p>
            <a:r>
              <a:rPr lang="en-US" b="1" dirty="0">
                <a:solidFill>
                  <a:schemeClr val="accent6">
                    <a:lumMod val="75000"/>
                  </a:schemeClr>
                </a:solidFill>
              </a:rPr>
              <a:t>The General Service Conference: approved as an </a:t>
            </a:r>
            <a:r>
              <a:rPr lang="en-US" b="1" u="sng" dirty="0">
                <a:solidFill>
                  <a:schemeClr val="accent6">
                    <a:lumMod val="75000"/>
                  </a:schemeClr>
                </a:solidFill>
              </a:rPr>
              <a:t>Advisory Action</a:t>
            </a:r>
            <a:r>
              <a:rPr lang="en-US" b="1" dirty="0">
                <a:solidFill>
                  <a:schemeClr val="accent6">
                    <a:lumMod val="75000"/>
                  </a:schemeClr>
                </a:solidFill>
              </a:rPr>
              <a:t> (after a VERY long discussion on the floor).</a:t>
            </a:r>
          </a:p>
        </p:txBody>
      </p:sp>
      <p:sp>
        <p:nvSpPr>
          <p:cNvPr id="4" name="TextBox 3">
            <a:extLst>
              <a:ext uri="{FF2B5EF4-FFF2-40B4-BE49-F238E27FC236}">
                <a16:creationId xmlns:a16="http://schemas.microsoft.com/office/drawing/2014/main" id="{83D6C6B2-8E33-4FE9-B468-D0D41C64B1A3}"/>
              </a:ext>
            </a:extLst>
          </p:cNvPr>
          <p:cNvSpPr txBox="1"/>
          <p:nvPr/>
        </p:nvSpPr>
        <p:spPr>
          <a:xfrm>
            <a:off x="2441360" y="4474345"/>
            <a:ext cx="8407152" cy="2031325"/>
          </a:xfrm>
          <a:prstGeom prst="rect">
            <a:avLst/>
          </a:prstGeom>
          <a:noFill/>
        </p:spPr>
        <p:txBody>
          <a:bodyPr wrap="square" rtlCol="0">
            <a:spAutoFit/>
          </a:bodyPr>
          <a:lstStyle/>
          <a:p>
            <a:r>
              <a:rPr lang="en-US" b="1" u="sng" dirty="0"/>
              <a:t>Corrections</a:t>
            </a:r>
            <a:r>
              <a:rPr lang="en-US" b="1" dirty="0"/>
              <a:t>: Discuss innovative ways of carrying the message to alcoholics in correctional facilities / programs </a:t>
            </a:r>
          </a:p>
          <a:p>
            <a:r>
              <a:rPr lang="en-US" b="1" dirty="0">
                <a:solidFill>
                  <a:srgbClr val="0000FF"/>
                </a:solidFill>
              </a:rPr>
              <a:t>Your Questionnaires: heavily supportive, with ideas mainly centered on the use of communication technology</a:t>
            </a:r>
            <a:endParaRPr lang="en-US" b="1" dirty="0">
              <a:solidFill>
                <a:srgbClr val="0070C0"/>
              </a:solidFill>
            </a:endParaRPr>
          </a:p>
          <a:p>
            <a:r>
              <a:rPr lang="en-US" b="1" dirty="0">
                <a:solidFill>
                  <a:srgbClr val="FF0000"/>
                </a:solidFill>
              </a:rPr>
              <a:t>The Conference Committee: based on their Committee consideration, they were thinking along the same lines and approaches as SENY. No action taken, as this was to develop future outreach strategies.</a:t>
            </a:r>
          </a:p>
        </p:txBody>
      </p:sp>
    </p:spTree>
    <p:extLst>
      <p:ext uri="{BB962C8B-B14F-4D97-AF65-F5344CB8AC3E}">
        <p14:creationId xmlns:p14="http://schemas.microsoft.com/office/powerpoint/2010/main" val="3444448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8A33-4FC8-4F31-A352-D8C96607E999}"/>
              </a:ext>
            </a:extLst>
          </p:cNvPr>
          <p:cNvSpPr>
            <a:spLocks noGrp="1"/>
          </p:cNvSpPr>
          <p:nvPr>
            <p:ph type="title"/>
          </p:nvPr>
        </p:nvSpPr>
        <p:spPr>
          <a:xfrm>
            <a:off x="1642369" y="541538"/>
            <a:ext cx="10164932" cy="1487997"/>
          </a:xfrm>
        </p:spPr>
        <p:txBody>
          <a:bodyPr>
            <a:normAutofit fontScale="90000"/>
          </a:bodyPr>
          <a:lstStyle/>
          <a:p>
            <a:r>
              <a:rPr lang="en-US" b="1" dirty="0"/>
              <a:t>This year’s Delegate’s Questionnaire –</a:t>
            </a:r>
            <a:br>
              <a:rPr lang="en-US" b="1" dirty="0"/>
            </a:br>
            <a:r>
              <a:rPr lang="en-US" b="1" dirty="0"/>
              <a:t>The results at the 71</a:t>
            </a:r>
            <a:r>
              <a:rPr lang="en-US" b="1" baseline="30000" dirty="0"/>
              <a:t>st</a:t>
            </a:r>
            <a:r>
              <a:rPr lang="en-US" b="1" dirty="0"/>
              <a:t> GSC – </a:t>
            </a:r>
            <a:r>
              <a:rPr lang="en-US" b="1" u="sng" dirty="0"/>
              <a:t>Grapevine/La Vina and Public Information</a:t>
            </a:r>
            <a:r>
              <a:rPr lang="en-US" b="1" dirty="0"/>
              <a:t> </a:t>
            </a:r>
          </a:p>
        </p:txBody>
      </p:sp>
      <p:sp>
        <p:nvSpPr>
          <p:cNvPr id="3" name="TextBox 2">
            <a:extLst>
              <a:ext uri="{FF2B5EF4-FFF2-40B4-BE49-F238E27FC236}">
                <a16:creationId xmlns:a16="http://schemas.microsoft.com/office/drawing/2014/main" id="{1786A2C0-48CD-4E80-A992-702DC9C4783C}"/>
              </a:ext>
            </a:extLst>
          </p:cNvPr>
          <p:cNvSpPr txBox="1"/>
          <p:nvPr/>
        </p:nvSpPr>
        <p:spPr>
          <a:xfrm>
            <a:off x="2068498" y="2374777"/>
            <a:ext cx="8957568" cy="2031325"/>
          </a:xfrm>
          <a:prstGeom prst="rect">
            <a:avLst/>
          </a:prstGeom>
          <a:noFill/>
        </p:spPr>
        <p:txBody>
          <a:bodyPr wrap="square" rtlCol="0">
            <a:spAutoFit/>
          </a:bodyPr>
          <a:lstStyle/>
          <a:p>
            <a:r>
              <a:rPr lang="en-US" b="1" u="sng" dirty="0"/>
              <a:t>GV/LV</a:t>
            </a:r>
            <a:r>
              <a:rPr lang="en-US" b="1" dirty="0"/>
              <a:t>: Review progress report on the development of an Instagram account</a:t>
            </a:r>
          </a:p>
          <a:p>
            <a:r>
              <a:rPr lang="en-US" b="1" dirty="0">
                <a:solidFill>
                  <a:srgbClr val="0000FF"/>
                </a:solidFill>
              </a:rPr>
              <a:t>Your Questionnaires: generally opposed, re concerns of promotion / </a:t>
            </a:r>
            <a:r>
              <a:rPr lang="en-US" b="1" dirty="0" err="1">
                <a:solidFill>
                  <a:srgbClr val="0000FF"/>
                </a:solidFill>
              </a:rPr>
              <a:t>anonimity</a:t>
            </a:r>
            <a:endParaRPr lang="en-US" b="1" dirty="0">
              <a:solidFill>
                <a:srgbClr val="0000FF"/>
              </a:solidFill>
            </a:endParaRPr>
          </a:p>
          <a:p>
            <a:r>
              <a:rPr lang="en-US" b="1" dirty="0">
                <a:solidFill>
                  <a:schemeClr val="accent6">
                    <a:lumMod val="75000"/>
                  </a:schemeClr>
                </a:solidFill>
              </a:rPr>
              <a:t>The Conference Committee: </a:t>
            </a:r>
            <a:r>
              <a:rPr lang="en-US" b="1" u="sng" dirty="0">
                <a:solidFill>
                  <a:schemeClr val="accent6">
                    <a:lumMod val="75000"/>
                  </a:schemeClr>
                </a:solidFill>
              </a:rPr>
              <a:t>Recommended</a:t>
            </a:r>
            <a:r>
              <a:rPr lang="en-US" b="1" dirty="0">
                <a:solidFill>
                  <a:schemeClr val="accent6">
                    <a:lumMod val="75000"/>
                  </a:schemeClr>
                </a:solidFill>
              </a:rPr>
              <a:t>.</a:t>
            </a:r>
          </a:p>
          <a:p>
            <a:r>
              <a:rPr lang="en-US" b="1" dirty="0">
                <a:solidFill>
                  <a:schemeClr val="accent6">
                    <a:lumMod val="75000"/>
                  </a:schemeClr>
                </a:solidFill>
              </a:rPr>
              <a:t>The General Service Conference: approved as an </a:t>
            </a:r>
            <a:r>
              <a:rPr lang="en-US" b="1" u="sng" dirty="0">
                <a:solidFill>
                  <a:schemeClr val="accent6">
                    <a:lumMod val="75000"/>
                  </a:schemeClr>
                </a:solidFill>
              </a:rPr>
              <a:t>Advisory Action</a:t>
            </a:r>
            <a:r>
              <a:rPr lang="en-US" b="1" dirty="0">
                <a:solidFill>
                  <a:schemeClr val="accent6">
                    <a:lumMod val="75000"/>
                  </a:schemeClr>
                </a:solidFill>
              </a:rPr>
              <a:t>.</a:t>
            </a:r>
          </a:p>
          <a:p>
            <a:r>
              <a:rPr lang="en-US" b="1" i="1" dirty="0">
                <a:solidFill>
                  <a:srgbClr val="7030A0"/>
                </a:solidFill>
                <a:highlight>
                  <a:srgbClr val="00FFFF"/>
                </a:highlight>
              </a:rPr>
              <a:t>Note: after hearing additional information during discussion on the floor, your Delegate voted </a:t>
            </a:r>
            <a:r>
              <a:rPr lang="en-US" b="1" i="1" u="sng" dirty="0">
                <a:solidFill>
                  <a:srgbClr val="7030A0"/>
                </a:solidFill>
                <a:highlight>
                  <a:srgbClr val="00FFFF"/>
                </a:highlight>
              </a:rPr>
              <a:t>in</a:t>
            </a:r>
            <a:r>
              <a:rPr lang="en-US" b="1" i="1" dirty="0">
                <a:solidFill>
                  <a:srgbClr val="7030A0"/>
                </a:solidFill>
                <a:highlight>
                  <a:srgbClr val="00FFFF"/>
                </a:highlight>
              </a:rPr>
              <a:t> </a:t>
            </a:r>
            <a:r>
              <a:rPr lang="en-US" b="1" i="1" u="sng" dirty="0">
                <a:solidFill>
                  <a:srgbClr val="7030A0"/>
                </a:solidFill>
                <a:highlight>
                  <a:srgbClr val="00FFFF"/>
                </a:highlight>
              </a:rPr>
              <a:t>favor</a:t>
            </a:r>
            <a:r>
              <a:rPr lang="en-US" b="1" i="1" dirty="0">
                <a:solidFill>
                  <a:srgbClr val="7030A0"/>
                </a:solidFill>
                <a:highlight>
                  <a:srgbClr val="00FFFF"/>
                </a:highlight>
              </a:rPr>
              <a:t> of this item, considering informing vs. promotion, and the respect of GSO/GV for anonymity on the production side.</a:t>
            </a:r>
          </a:p>
        </p:txBody>
      </p:sp>
      <p:sp>
        <p:nvSpPr>
          <p:cNvPr id="4" name="TextBox 3">
            <a:extLst>
              <a:ext uri="{FF2B5EF4-FFF2-40B4-BE49-F238E27FC236}">
                <a16:creationId xmlns:a16="http://schemas.microsoft.com/office/drawing/2014/main" id="{83D6C6B2-8E33-4FE9-B468-D0D41C64B1A3}"/>
              </a:ext>
            </a:extLst>
          </p:cNvPr>
          <p:cNvSpPr txBox="1"/>
          <p:nvPr/>
        </p:nvSpPr>
        <p:spPr>
          <a:xfrm>
            <a:off x="2423605" y="4691978"/>
            <a:ext cx="8407152" cy="1477328"/>
          </a:xfrm>
          <a:prstGeom prst="rect">
            <a:avLst/>
          </a:prstGeom>
          <a:noFill/>
        </p:spPr>
        <p:txBody>
          <a:bodyPr wrap="square" rtlCol="0">
            <a:spAutoFit/>
          </a:bodyPr>
          <a:lstStyle/>
          <a:p>
            <a:r>
              <a:rPr lang="en-US" b="1" u="sng" dirty="0"/>
              <a:t>Public Information</a:t>
            </a:r>
            <a:r>
              <a:rPr lang="en-US" b="1" dirty="0"/>
              <a:t>: Produce and develop podcasts (G.S.O., in cooperation with Grapevine/La Vina)</a:t>
            </a:r>
          </a:p>
          <a:p>
            <a:r>
              <a:rPr lang="en-US" b="1" dirty="0">
                <a:solidFill>
                  <a:srgbClr val="0000FF"/>
                </a:solidFill>
              </a:rPr>
              <a:t>Your Questionnaires: largely in favor</a:t>
            </a:r>
            <a:endParaRPr lang="en-US" b="1" dirty="0">
              <a:solidFill>
                <a:srgbClr val="0070C0"/>
              </a:solidFill>
            </a:endParaRPr>
          </a:p>
          <a:p>
            <a:r>
              <a:rPr lang="en-US" b="1" dirty="0">
                <a:solidFill>
                  <a:schemeClr val="accent6">
                    <a:lumMod val="75000"/>
                  </a:schemeClr>
                </a:solidFill>
              </a:rPr>
              <a:t>The Conference Committee: </a:t>
            </a:r>
            <a:r>
              <a:rPr lang="en-US" b="1" u="sng" dirty="0">
                <a:solidFill>
                  <a:schemeClr val="accent6">
                    <a:lumMod val="75000"/>
                  </a:schemeClr>
                </a:solidFill>
              </a:rPr>
              <a:t>Recommended</a:t>
            </a:r>
            <a:r>
              <a:rPr lang="en-US" b="1" dirty="0">
                <a:solidFill>
                  <a:schemeClr val="accent6">
                    <a:lumMod val="75000"/>
                  </a:schemeClr>
                </a:solidFill>
              </a:rPr>
              <a:t>.</a:t>
            </a:r>
          </a:p>
          <a:p>
            <a:r>
              <a:rPr lang="en-US" b="1" dirty="0">
                <a:solidFill>
                  <a:schemeClr val="accent6">
                    <a:lumMod val="75000"/>
                  </a:schemeClr>
                </a:solidFill>
              </a:rPr>
              <a:t>The General Service Conference: approved as an </a:t>
            </a:r>
            <a:r>
              <a:rPr lang="en-US" b="1" u="sng" dirty="0">
                <a:solidFill>
                  <a:schemeClr val="accent6">
                    <a:lumMod val="75000"/>
                  </a:schemeClr>
                </a:solidFill>
              </a:rPr>
              <a:t>Advisory Action</a:t>
            </a:r>
            <a:r>
              <a:rPr lang="en-US" b="1" dirty="0">
                <a:solidFill>
                  <a:schemeClr val="accent6">
                    <a:lumMod val="75000"/>
                  </a:schemeClr>
                </a:solidFill>
              </a:rPr>
              <a:t>.</a:t>
            </a:r>
          </a:p>
        </p:txBody>
      </p:sp>
    </p:spTree>
    <p:extLst>
      <p:ext uri="{BB962C8B-B14F-4D97-AF65-F5344CB8AC3E}">
        <p14:creationId xmlns:p14="http://schemas.microsoft.com/office/powerpoint/2010/main" val="1148121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8A33-4FC8-4F31-A352-D8C96607E999}"/>
              </a:ext>
            </a:extLst>
          </p:cNvPr>
          <p:cNvSpPr>
            <a:spLocks noGrp="1"/>
          </p:cNvSpPr>
          <p:nvPr>
            <p:ph type="title"/>
          </p:nvPr>
        </p:nvSpPr>
        <p:spPr>
          <a:xfrm>
            <a:off x="1642369" y="395121"/>
            <a:ext cx="10164932" cy="1513578"/>
          </a:xfrm>
        </p:spPr>
        <p:txBody>
          <a:bodyPr>
            <a:normAutofit fontScale="90000"/>
          </a:bodyPr>
          <a:lstStyle/>
          <a:p>
            <a:r>
              <a:rPr lang="en-US" b="1" dirty="0"/>
              <a:t>This year’s Delegate’s Questionnaire –</a:t>
            </a:r>
            <a:br>
              <a:rPr lang="en-US" b="1" dirty="0"/>
            </a:br>
            <a:r>
              <a:rPr lang="en-US" b="1" dirty="0"/>
              <a:t>The results at the 71</a:t>
            </a:r>
            <a:r>
              <a:rPr lang="en-US" b="1" baseline="30000" dirty="0"/>
              <a:t>st</a:t>
            </a:r>
            <a:r>
              <a:rPr lang="en-US" b="1" dirty="0"/>
              <a:t> GSC – </a:t>
            </a:r>
            <a:r>
              <a:rPr lang="en-US" b="1" u="sng" dirty="0"/>
              <a:t>Finance &amp; Policy/Admissions</a:t>
            </a:r>
            <a:r>
              <a:rPr lang="en-US" b="1" dirty="0"/>
              <a:t> </a:t>
            </a:r>
          </a:p>
        </p:txBody>
      </p:sp>
      <p:sp>
        <p:nvSpPr>
          <p:cNvPr id="3" name="TextBox 2">
            <a:extLst>
              <a:ext uri="{FF2B5EF4-FFF2-40B4-BE49-F238E27FC236}">
                <a16:creationId xmlns:a16="http://schemas.microsoft.com/office/drawing/2014/main" id="{1786A2C0-48CD-4E80-A992-702DC9C4783C}"/>
              </a:ext>
            </a:extLst>
          </p:cNvPr>
          <p:cNvSpPr txBox="1"/>
          <p:nvPr/>
        </p:nvSpPr>
        <p:spPr>
          <a:xfrm>
            <a:off x="1961966" y="2126202"/>
            <a:ext cx="8407153" cy="2031325"/>
          </a:xfrm>
          <a:prstGeom prst="rect">
            <a:avLst/>
          </a:prstGeom>
          <a:noFill/>
        </p:spPr>
        <p:txBody>
          <a:bodyPr wrap="square" rtlCol="0">
            <a:spAutoFit/>
          </a:bodyPr>
          <a:lstStyle/>
          <a:p>
            <a:r>
              <a:rPr lang="en-US" b="1" u="sng" dirty="0"/>
              <a:t>Finance</a:t>
            </a:r>
            <a:r>
              <a:rPr lang="en-US" b="1" dirty="0"/>
              <a:t>: reconsider the 1972 G.S.C. Advisory Action stating “G.S.O. should not accept contributions from clubs, listed or known as such, whether or not composed solely of A.A. members…</a:t>
            </a:r>
          </a:p>
          <a:p>
            <a:r>
              <a:rPr lang="en-US" b="1" dirty="0">
                <a:solidFill>
                  <a:srgbClr val="0000FF"/>
                </a:solidFill>
              </a:rPr>
              <a:t>Your Questionnaires: largely opposed, citing Tradition 7</a:t>
            </a:r>
          </a:p>
          <a:p>
            <a:r>
              <a:rPr lang="en-US" b="1" dirty="0">
                <a:solidFill>
                  <a:srgbClr val="FF0000"/>
                </a:solidFill>
              </a:rPr>
              <a:t>The Conference Committee: took no action, noting that practices regarding clubs varied throughout the Fellowship, and that there was no widely expressed need to reconsider or change the 1972 Advisory Action.</a:t>
            </a:r>
          </a:p>
        </p:txBody>
      </p:sp>
      <p:sp>
        <p:nvSpPr>
          <p:cNvPr id="4" name="TextBox 3">
            <a:extLst>
              <a:ext uri="{FF2B5EF4-FFF2-40B4-BE49-F238E27FC236}">
                <a16:creationId xmlns:a16="http://schemas.microsoft.com/office/drawing/2014/main" id="{83D6C6B2-8E33-4FE9-B468-D0D41C64B1A3}"/>
              </a:ext>
            </a:extLst>
          </p:cNvPr>
          <p:cNvSpPr txBox="1"/>
          <p:nvPr/>
        </p:nvSpPr>
        <p:spPr>
          <a:xfrm>
            <a:off x="2441360" y="4474345"/>
            <a:ext cx="8407152" cy="1754326"/>
          </a:xfrm>
          <a:prstGeom prst="rect">
            <a:avLst/>
          </a:prstGeom>
          <a:noFill/>
        </p:spPr>
        <p:txBody>
          <a:bodyPr wrap="square" rtlCol="0">
            <a:spAutoFit/>
          </a:bodyPr>
          <a:lstStyle/>
          <a:p>
            <a:r>
              <a:rPr lang="en-US" b="1" u="sng" dirty="0"/>
              <a:t>Policy / Admissions</a:t>
            </a:r>
            <a:r>
              <a:rPr lang="en-US" b="1" dirty="0"/>
              <a:t>: Consider requests regarding the participation of online groups in the (U.S. &amp; Canada) General Service Structure</a:t>
            </a:r>
          </a:p>
          <a:p>
            <a:r>
              <a:rPr lang="en-US" b="1" dirty="0">
                <a:solidFill>
                  <a:srgbClr val="0000FF"/>
                </a:solidFill>
              </a:rPr>
              <a:t>Your Questionnaires: heavily in favor</a:t>
            </a:r>
          </a:p>
          <a:p>
            <a:r>
              <a:rPr lang="en-US" b="1" dirty="0">
                <a:solidFill>
                  <a:schemeClr val="accent6">
                    <a:lumMod val="75000"/>
                  </a:schemeClr>
                </a:solidFill>
              </a:rPr>
              <a:t>The Conference Committee: </a:t>
            </a:r>
            <a:r>
              <a:rPr lang="en-US" b="1" u="sng" dirty="0">
                <a:solidFill>
                  <a:schemeClr val="accent6">
                    <a:lumMod val="75000"/>
                  </a:schemeClr>
                </a:solidFill>
              </a:rPr>
              <a:t>Recommended</a:t>
            </a:r>
            <a:r>
              <a:rPr lang="en-US" b="1" dirty="0">
                <a:solidFill>
                  <a:schemeClr val="accent6">
                    <a:lumMod val="75000"/>
                  </a:schemeClr>
                </a:solidFill>
              </a:rPr>
              <a:t>, on the geographic Area / District model (vs. a Virtual Area model).</a:t>
            </a:r>
          </a:p>
          <a:p>
            <a:r>
              <a:rPr lang="en-US" b="1" dirty="0">
                <a:solidFill>
                  <a:schemeClr val="accent6">
                    <a:lumMod val="75000"/>
                  </a:schemeClr>
                </a:solidFill>
              </a:rPr>
              <a:t>The General Service Conference: approved as an </a:t>
            </a:r>
            <a:r>
              <a:rPr lang="en-US" b="1" u="sng" dirty="0">
                <a:solidFill>
                  <a:schemeClr val="accent6">
                    <a:lumMod val="75000"/>
                  </a:schemeClr>
                </a:solidFill>
              </a:rPr>
              <a:t>Advisory Action</a:t>
            </a:r>
            <a:r>
              <a:rPr lang="en-US" b="1" dirty="0">
                <a:solidFill>
                  <a:schemeClr val="accent6">
                    <a:lumMod val="75000"/>
                  </a:schemeClr>
                </a:solidFill>
              </a:rPr>
              <a:t>.</a:t>
            </a:r>
          </a:p>
        </p:txBody>
      </p:sp>
    </p:spTree>
    <p:extLst>
      <p:ext uri="{BB962C8B-B14F-4D97-AF65-F5344CB8AC3E}">
        <p14:creationId xmlns:p14="http://schemas.microsoft.com/office/powerpoint/2010/main" val="383476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64F-3353-4678-81DE-D48AC88B494A}"/>
              </a:ext>
            </a:extLst>
          </p:cNvPr>
          <p:cNvSpPr>
            <a:spLocks noGrp="1"/>
          </p:cNvSpPr>
          <p:nvPr>
            <p:ph type="title"/>
          </p:nvPr>
        </p:nvSpPr>
        <p:spPr>
          <a:xfrm>
            <a:off x="1847200" y="677376"/>
            <a:ext cx="8911687" cy="743051"/>
          </a:xfrm>
        </p:spPr>
        <p:txBody>
          <a:bodyPr/>
          <a:lstStyle/>
          <a:p>
            <a:pPr algn="ctr"/>
            <a:r>
              <a:rPr lang="en-US" b="1" dirty="0">
                <a:solidFill>
                  <a:srgbClr val="002060"/>
                </a:solidFill>
              </a:rPr>
              <a:t>Advisory Actions re the “Big Book”</a:t>
            </a:r>
          </a:p>
        </p:txBody>
      </p:sp>
      <p:sp>
        <p:nvSpPr>
          <p:cNvPr id="3" name="TextBox 2">
            <a:extLst>
              <a:ext uri="{FF2B5EF4-FFF2-40B4-BE49-F238E27FC236}">
                <a16:creationId xmlns:a16="http://schemas.microsoft.com/office/drawing/2014/main" id="{266423A1-F116-4B82-A641-9BFE5DF3DE62}"/>
              </a:ext>
            </a:extLst>
          </p:cNvPr>
          <p:cNvSpPr txBox="1"/>
          <p:nvPr/>
        </p:nvSpPr>
        <p:spPr>
          <a:xfrm>
            <a:off x="2246695" y="1740023"/>
            <a:ext cx="9232132" cy="3785652"/>
          </a:xfrm>
          <a:prstGeom prst="rect">
            <a:avLst/>
          </a:prstGeom>
          <a:noFill/>
        </p:spPr>
        <p:txBody>
          <a:bodyPr wrap="square" rtlCol="0">
            <a:spAutoFit/>
          </a:bodyPr>
          <a:lstStyle/>
          <a:p>
            <a:r>
              <a:rPr lang="en-US" sz="2400" b="1" dirty="0"/>
              <a:t>Development of a Fifth Edition of “Alcoholics Anonymous” has been approved, with new stories reflecting current A.A. membership (with the first 164 pages, etc. left as is).</a:t>
            </a:r>
          </a:p>
          <a:p>
            <a:endParaRPr lang="en-US" sz="2400" b="1" dirty="0"/>
          </a:p>
          <a:p>
            <a:r>
              <a:rPr lang="en-US" sz="2400" b="1" dirty="0"/>
              <a:t>Development of a Fourth Edition of “</a:t>
            </a:r>
            <a:r>
              <a:rPr lang="en-US" sz="2400" b="1" dirty="0" err="1"/>
              <a:t>Alcoholicos</a:t>
            </a:r>
            <a:r>
              <a:rPr lang="en-US" sz="2400" b="1" dirty="0"/>
              <a:t> </a:t>
            </a:r>
            <a:r>
              <a:rPr lang="en-US" sz="2400" b="1" dirty="0" err="1"/>
              <a:t>Anonimos</a:t>
            </a:r>
            <a:r>
              <a:rPr lang="en-US" sz="2400" b="1" dirty="0"/>
              <a:t>” has been approved, with new stories…  (Do you hear that, Companeros y Companeras?  Start writing!)</a:t>
            </a:r>
          </a:p>
          <a:p>
            <a:endParaRPr lang="en-US" sz="2400" b="1" dirty="0"/>
          </a:p>
          <a:p>
            <a:r>
              <a:rPr lang="en-US" sz="2400" b="1" dirty="0"/>
              <a:t>Development of a plain-language </a:t>
            </a:r>
            <a:r>
              <a:rPr lang="en-US" sz="2400" b="1" u="sng" dirty="0"/>
              <a:t>translation</a:t>
            </a:r>
            <a:r>
              <a:rPr lang="en-US" sz="2400" b="1" dirty="0"/>
              <a:t> of the Big Book has been approved (based on the Fourth Edition).</a:t>
            </a:r>
          </a:p>
        </p:txBody>
      </p:sp>
    </p:spTree>
    <p:extLst>
      <p:ext uri="{BB962C8B-B14F-4D97-AF65-F5344CB8AC3E}">
        <p14:creationId xmlns:p14="http://schemas.microsoft.com/office/powerpoint/2010/main" val="1576552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64F-3353-4678-81DE-D48AC88B494A}"/>
              </a:ext>
            </a:extLst>
          </p:cNvPr>
          <p:cNvSpPr>
            <a:spLocks noGrp="1"/>
          </p:cNvSpPr>
          <p:nvPr>
            <p:ph type="title"/>
          </p:nvPr>
        </p:nvSpPr>
        <p:spPr>
          <a:xfrm>
            <a:off x="2246695" y="366658"/>
            <a:ext cx="8911687" cy="743051"/>
          </a:xfrm>
        </p:spPr>
        <p:txBody>
          <a:bodyPr>
            <a:normAutofit/>
          </a:bodyPr>
          <a:lstStyle/>
          <a:p>
            <a:pPr algn="ctr"/>
            <a:r>
              <a:rPr lang="en-US" b="1" dirty="0">
                <a:solidFill>
                  <a:srgbClr val="002060"/>
                </a:solidFill>
              </a:rPr>
              <a:t>Advisory Actions – Additional Highlights</a:t>
            </a:r>
          </a:p>
        </p:txBody>
      </p:sp>
      <p:sp>
        <p:nvSpPr>
          <p:cNvPr id="3" name="TextBox 2">
            <a:extLst>
              <a:ext uri="{FF2B5EF4-FFF2-40B4-BE49-F238E27FC236}">
                <a16:creationId xmlns:a16="http://schemas.microsoft.com/office/drawing/2014/main" id="{266423A1-F116-4B82-A641-9BFE5DF3DE62}"/>
              </a:ext>
            </a:extLst>
          </p:cNvPr>
          <p:cNvSpPr txBox="1"/>
          <p:nvPr/>
        </p:nvSpPr>
        <p:spPr>
          <a:xfrm>
            <a:off x="2246695" y="1228397"/>
            <a:ext cx="9161111" cy="5478423"/>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t>The A.A. Service Manual has been thoroughly overhauled and made more “user-friendly” - it’s wonderful!  (Look for release later this year, probably late in the fall).</a:t>
            </a:r>
          </a:p>
          <a:p>
            <a:endParaRPr lang="en-US" sz="1000" b="1" dirty="0"/>
          </a:p>
          <a:p>
            <a:pPr marL="342900" indent="-342900">
              <a:buFont typeface="Wingdings" panose="05000000000000000000" pitchFamily="2" charset="2"/>
              <a:buChar char="Ø"/>
            </a:pPr>
            <a:r>
              <a:rPr lang="en-US" sz="2000" b="1" dirty="0"/>
              <a:t>The theme for the 2022 General Service Conference will be: “A.A. Comes of Age 2.0: Unified in Love and Service.”</a:t>
            </a:r>
          </a:p>
          <a:p>
            <a:endParaRPr lang="en-US" sz="1000" b="1" dirty="0"/>
          </a:p>
          <a:p>
            <a:pPr marL="342900" indent="-342900">
              <a:buFont typeface="Wingdings" panose="05000000000000000000" pitchFamily="2" charset="2"/>
              <a:buChar char="Ø"/>
            </a:pPr>
            <a:r>
              <a:rPr lang="en-US" sz="2000" b="1" dirty="0"/>
              <a:t>A watermark with the word “SAMPLE” will be added to the 2nd and 3rd pie charts on page 13 of the pamphlet, “Self-Support: Where Money and Spirituality Mix.”</a:t>
            </a:r>
          </a:p>
          <a:p>
            <a:endParaRPr lang="en-US" sz="1000" b="1" dirty="0"/>
          </a:p>
          <a:p>
            <a:pPr marL="342900" indent="-342900">
              <a:buFont typeface="Wingdings" panose="05000000000000000000" pitchFamily="2" charset="2"/>
              <a:buChar char="Ø"/>
            </a:pPr>
            <a:r>
              <a:rPr lang="en-US" sz="2000" b="1" i="1" dirty="0"/>
              <a:t>Twelve Steps and Twelve Traditions: </a:t>
            </a:r>
            <a:r>
              <a:rPr lang="en-US" sz="2000" b="1" dirty="0"/>
              <a:t>the long form of each Tradition will be placed at the end of each related entry, and left intact in the back of the book as well.</a:t>
            </a:r>
          </a:p>
          <a:p>
            <a:endParaRPr lang="en-US" sz="1000" b="1" dirty="0"/>
          </a:p>
          <a:p>
            <a:pPr marL="342900" indent="-342900">
              <a:buFont typeface="Wingdings" panose="05000000000000000000" pitchFamily="2" charset="2"/>
              <a:buChar char="Ø"/>
            </a:pPr>
            <a:r>
              <a:rPr lang="en-US" sz="2000" b="1" dirty="0"/>
              <a:t>The Equitable Distribution of Workload Process, as detailed in the Report from the 2020 trustees’ General Service Conference Committee, will be implemented for the 72nd General Service Conference on a three-year trial basis.</a:t>
            </a:r>
          </a:p>
        </p:txBody>
      </p:sp>
    </p:spTree>
    <p:extLst>
      <p:ext uri="{BB962C8B-B14F-4D97-AF65-F5344CB8AC3E}">
        <p14:creationId xmlns:p14="http://schemas.microsoft.com/office/powerpoint/2010/main" val="230887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64F-3353-4678-81DE-D48AC88B494A}"/>
              </a:ext>
            </a:extLst>
          </p:cNvPr>
          <p:cNvSpPr>
            <a:spLocks noGrp="1"/>
          </p:cNvSpPr>
          <p:nvPr>
            <p:ph type="title"/>
          </p:nvPr>
        </p:nvSpPr>
        <p:spPr>
          <a:xfrm>
            <a:off x="2246695" y="366658"/>
            <a:ext cx="8911687" cy="743051"/>
          </a:xfrm>
        </p:spPr>
        <p:txBody>
          <a:bodyPr>
            <a:normAutofit/>
          </a:bodyPr>
          <a:lstStyle/>
          <a:p>
            <a:pPr algn="ctr"/>
            <a:r>
              <a:rPr lang="en-US" b="1" dirty="0">
                <a:solidFill>
                  <a:srgbClr val="002060"/>
                </a:solidFill>
              </a:rPr>
              <a:t>The Final Conference Report</a:t>
            </a:r>
          </a:p>
        </p:txBody>
      </p:sp>
      <p:sp>
        <p:nvSpPr>
          <p:cNvPr id="3" name="TextBox 2">
            <a:extLst>
              <a:ext uri="{FF2B5EF4-FFF2-40B4-BE49-F238E27FC236}">
                <a16:creationId xmlns:a16="http://schemas.microsoft.com/office/drawing/2014/main" id="{266423A1-F116-4B82-A641-9BFE5DF3DE62}"/>
              </a:ext>
            </a:extLst>
          </p:cNvPr>
          <p:cNvSpPr txBox="1"/>
          <p:nvPr/>
        </p:nvSpPr>
        <p:spPr>
          <a:xfrm>
            <a:off x="2246695" y="1228397"/>
            <a:ext cx="9161111" cy="5262979"/>
          </a:xfrm>
          <a:prstGeom prst="rect">
            <a:avLst/>
          </a:prstGeom>
          <a:noFill/>
        </p:spPr>
        <p:txBody>
          <a:bodyPr wrap="square" rtlCol="0">
            <a:spAutoFit/>
          </a:bodyPr>
          <a:lstStyle/>
          <a:p>
            <a:r>
              <a:rPr lang="en-US" sz="2400" b="1" dirty="0"/>
              <a:t>As soon as the digital version is released, it will be posted at </a:t>
            </a:r>
            <a:r>
              <a:rPr lang="en-US" sz="2400" b="1" dirty="0">
                <a:solidFill>
                  <a:srgbClr val="0000FF"/>
                </a:solidFill>
                <a:hlinkClick r:id="rId2">
                  <a:extLst>
                    <a:ext uri="{A12FA001-AC4F-418D-AE19-62706E023703}">
                      <ahyp:hlinkClr xmlns:ahyp="http://schemas.microsoft.com/office/drawing/2018/hyperlinkcolor" val="tx"/>
                    </a:ext>
                  </a:extLst>
                </a:hlinkClick>
              </a:rPr>
              <a:t>https://www.aaseny.org/from-the-delegate</a:t>
            </a:r>
            <a:r>
              <a:rPr lang="en-US" sz="2400" b="1" dirty="0"/>
              <a:t>.   Almost everything you’ve seen so far will be covered.</a:t>
            </a:r>
          </a:p>
          <a:p>
            <a:endParaRPr lang="en-US" sz="1200" b="1" dirty="0"/>
          </a:p>
          <a:p>
            <a:r>
              <a:rPr lang="en-US" sz="2400" b="1" dirty="0"/>
              <a:t>Hard copies should be available somewhere around September. I’ve ordered limited copies (in both English and Spanish) for Area 49, but there should be more than enough for each person who needs a paper copy.</a:t>
            </a:r>
          </a:p>
          <a:p>
            <a:endParaRPr lang="en-US" sz="1200" b="1" dirty="0"/>
          </a:p>
          <a:p>
            <a:r>
              <a:rPr lang="en-US" sz="2400" b="1" dirty="0"/>
              <a:t>The Final Conference Report – as well as the regularly-updated “Advisory Actions of the General Service Conference of Alcoholics Anonymous” – are wonderful resources, available to all A.A. members who want to know about and understand the journey of Alcoholics Anonymous. Don’t miss this opportunity to be better informed!</a:t>
            </a:r>
          </a:p>
        </p:txBody>
      </p:sp>
    </p:spTree>
    <p:extLst>
      <p:ext uri="{BB962C8B-B14F-4D97-AF65-F5344CB8AC3E}">
        <p14:creationId xmlns:p14="http://schemas.microsoft.com/office/powerpoint/2010/main" val="879163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64F-3353-4678-81DE-D48AC88B494A}"/>
              </a:ext>
            </a:extLst>
          </p:cNvPr>
          <p:cNvSpPr>
            <a:spLocks noGrp="1"/>
          </p:cNvSpPr>
          <p:nvPr>
            <p:ph type="title"/>
          </p:nvPr>
        </p:nvSpPr>
        <p:spPr>
          <a:xfrm>
            <a:off x="1997271" y="366658"/>
            <a:ext cx="7643879" cy="743051"/>
          </a:xfrm>
        </p:spPr>
        <p:txBody>
          <a:bodyPr>
            <a:normAutofit/>
          </a:bodyPr>
          <a:lstStyle/>
          <a:p>
            <a:pPr algn="ctr"/>
            <a:r>
              <a:rPr lang="en-US" b="1" u="sng" dirty="0">
                <a:solidFill>
                  <a:srgbClr val="002060"/>
                </a:solidFill>
              </a:rPr>
              <a:t>Advisory Actions – Summary</a:t>
            </a:r>
          </a:p>
        </p:txBody>
      </p:sp>
      <p:sp>
        <p:nvSpPr>
          <p:cNvPr id="3" name="TextBox 2">
            <a:extLst>
              <a:ext uri="{FF2B5EF4-FFF2-40B4-BE49-F238E27FC236}">
                <a16:creationId xmlns:a16="http://schemas.microsoft.com/office/drawing/2014/main" id="{266423A1-F116-4B82-A641-9BFE5DF3DE62}"/>
              </a:ext>
            </a:extLst>
          </p:cNvPr>
          <p:cNvSpPr txBox="1"/>
          <p:nvPr/>
        </p:nvSpPr>
        <p:spPr>
          <a:xfrm>
            <a:off x="1793934" y="1109709"/>
            <a:ext cx="9161111" cy="1938992"/>
          </a:xfrm>
          <a:prstGeom prst="rect">
            <a:avLst/>
          </a:prstGeom>
          <a:noFill/>
        </p:spPr>
        <p:txBody>
          <a:bodyPr wrap="square" rtlCol="0">
            <a:spAutoFit/>
          </a:bodyPr>
          <a:lstStyle/>
          <a:p>
            <a:r>
              <a:rPr lang="en-US" sz="2400" b="1" dirty="0"/>
              <a:t>A total of 49 Advisory Actions were issued:</a:t>
            </a:r>
          </a:p>
          <a:p>
            <a:pPr marL="342900" indent="-342900">
              <a:buFont typeface="Wingdings" panose="05000000000000000000" pitchFamily="2" charset="2"/>
              <a:buChar char="v"/>
            </a:pPr>
            <a:r>
              <a:rPr lang="en-US" sz="2400" b="1" dirty="0"/>
              <a:t>45 Committee Recommendations, and</a:t>
            </a:r>
          </a:p>
          <a:p>
            <a:pPr marL="342900" indent="-342900">
              <a:buFont typeface="Wingdings" panose="05000000000000000000" pitchFamily="2" charset="2"/>
              <a:buChar char="v"/>
            </a:pPr>
            <a:r>
              <a:rPr lang="en-US" sz="2400" b="1" dirty="0"/>
              <a:t>  4 Floor Actions.</a:t>
            </a:r>
          </a:p>
          <a:p>
            <a:endParaRPr lang="en-US" sz="2400" b="1" dirty="0"/>
          </a:p>
          <a:p>
            <a:r>
              <a:rPr lang="en-US" sz="2400" b="1" dirty="0"/>
              <a:t>The General Service Board approved all 49 “in their entirety”.</a:t>
            </a:r>
          </a:p>
        </p:txBody>
      </p:sp>
      <p:sp>
        <p:nvSpPr>
          <p:cNvPr id="4" name="Title 1">
            <a:extLst>
              <a:ext uri="{FF2B5EF4-FFF2-40B4-BE49-F238E27FC236}">
                <a16:creationId xmlns:a16="http://schemas.microsoft.com/office/drawing/2014/main" id="{B810B871-C588-449C-9409-C70DD0AA5263}"/>
              </a:ext>
            </a:extLst>
          </p:cNvPr>
          <p:cNvSpPr txBox="1">
            <a:spLocks/>
          </p:cNvSpPr>
          <p:nvPr/>
        </p:nvSpPr>
        <p:spPr>
          <a:xfrm>
            <a:off x="2059839" y="3590732"/>
            <a:ext cx="7190693" cy="743051"/>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u="sng" dirty="0">
                <a:solidFill>
                  <a:srgbClr val="002060"/>
                </a:solidFill>
              </a:rPr>
              <a:t>Committee Considerations</a:t>
            </a:r>
          </a:p>
        </p:txBody>
      </p:sp>
      <p:sp>
        <p:nvSpPr>
          <p:cNvPr id="5" name="TextBox 4">
            <a:extLst>
              <a:ext uri="{FF2B5EF4-FFF2-40B4-BE49-F238E27FC236}">
                <a16:creationId xmlns:a16="http://schemas.microsoft.com/office/drawing/2014/main" id="{50C738ED-AD42-447C-8BDD-DC5FB8E17CB5}"/>
              </a:ext>
            </a:extLst>
          </p:cNvPr>
          <p:cNvSpPr txBox="1"/>
          <p:nvPr/>
        </p:nvSpPr>
        <p:spPr>
          <a:xfrm>
            <a:off x="1913459" y="4333783"/>
            <a:ext cx="9316793" cy="2246769"/>
          </a:xfrm>
          <a:prstGeom prst="rect">
            <a:avLst/>
          </a:prstGeom>
          <a:noFill/>
        </p:spPr>
        <p:txBody>
          <a:bodyPr wrap="square" rtlCol="0">
            <a:spAutoFit/>
          </a:bodyPr>
          <a:lstStyle/>
          <a:p>
            <a:r>
              <a:rPr lang="en-US" sz="2000" b="1" dirty="0"/>
              <a:t>“Generally, the committee reaches a conclusion as a result of its deliberations, and presents a recommendation to the full Conference. On some items, the committee may choose to make no recommendation, or simply to report a suggestion or observation. The committee may also defer an item to the next year’s Conference, or seek further information from the Fellowship or the trustees before making a decision at a subsequent Conference.” </a:t>
            </a:r>
            <a:r>
              <a:rPr lang="en-US" b="1" i="1" dirty="0">
                <a:highlight>
                  <a:srgbClr val="00FFFF"/>
                </a:highlight>
              </a:rPr>
              <a:t>The A.A. Service Manual, page S61, 2018-2020 Edition</a:t>
            </a:r>
            <a:endParaRPr lang="en-US" b="1" dirty="0"/>
          </a:p>
        </p:txBody>
      </p:sp>
    </p:spTree>
    <p:extLst>
      <p:ext uri="{BB962C8B-B14F-4D97-AF65-F5344CB8AC3E}">
        <p14:creationId xmlns:p14="http://schemas.microsoft.com/office/powerpoint/2010/main" val="69839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E3F7-73E0-4B62-BBA7-070C3883C47B}"/>
              </a:ext>
            </a:extLst>
          </p:cNvPr>
          <p:cNvSpPr>
            <a:spLocks noGrp="1"/>
          </p:cNvSpPr>
          <p:nvPr>
            <p:ph type="title"/>
          </p:nvPr>
        </p:nvSpPr>
        <p:spPr>
          <a:xfrm>
            <a:off x="2139518" y="624110"/>
            <a:ext cx="9312676" cy="1280890"/>
          </a:xfrm>
        </p:spPr>
        <p:txBody>
          <a:bodyPr>
            <a:normAutofit fontScale="90000"/>
          </a:bodyPr>
          <a:lstStyle/>
          <a:p>
            <a:pPr algn="ctr"/>
            <a:r>
              <a:rPr lang="en-US" sz="4800" dirty="0">
                <a:solidFill>
                  <a:srgbClr val="002060"/>
                </a:solidFill>
                <a:latin typeface="Bodoni MT Black" panose="02070A03080606020203" pitchFamily="18" charset="0"/>
              </a:rPr>
              <a:t>Additional Information at the 71</a:t>
            </a:r>
            <a:r>
              <a:rPr lang="en-US" sz="4800" baseline="30000" dirty="0">
                <a:solidFill>
                  <a:srgbClr val="002060"/>
                </a:solidFill>
                <a:latin typeface="Bodoni MT Black" panose="02070A03080606020203" pitchFamily="18" charset="0"/>
              </a:rPr>
              <a:t>st</a:t>
            </a:r>
            <a:r>
              <a:rPr lang="en-US" sz="4800" dirty="0">
                <a:solidFill>
                  <a:srgbClr val="002060"/>
                </a:solidFill>
                <a:latin typeface="Bodoni MT Black" panose="02070A03080606020203" pitchFamily="18" charset="0"/>
              </a:rPr>
              <a:t> General Service Conference</a:t>
            </a:r>
          </a:p>
        </p:txBody>
      </p:sp>
      <p:pic>
        <p:nvPicPr>
          <p:cNvPr id="4" name="Picture 3" descr="&#10;&#10;Description automatically generated with low confidence">
            <a:extLst>
              <a:ext uri="{FF2B5EF4-FFF2-40B4-BE49-F238E27FC236}">
                <a16:creationId xmlns:a16="http://schemas.microsoft.com/office/drawing/2014/main" id="{F4F25B84-5407-4E7D-AEBE-6AB7F6FE2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223" y="2862031"/>
            <a:ext cx="4619626" cy="3914776"/>
          </a:xfrm>
          <a:prstGeom prst="rect">
            <a:avLst/>
          </a:prstGeom>
        </p:spPr>
      </p:pic>
    </p:spTree>
    <p:extLst>
      <p:ext uri="{BB962C8B-B14F-4D97-AF65-F5344CB8AC3E}">
        <p14:creationId xmlns:p14="http://schemas.microsoft.com/office/powerpoint/2010/main" val="265841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E3F7-73E0-4B62-BBA7-070C3883C47B}"/>
              </a:ext>
            </a:extLst>
          </p:cNvPr>
          <p:cNvSpPr>
            <a:spLocks noGrp="1"/>
          </p:cNvSpPr>
          <p:nvPr>
            <p:ph type="title"/>
          </p:nvPr>
        </p:nvSpPr>
        <p:spPr>
          <a:xfrm>
            <a:off x="2592925" y="624110"/>
            <a:ext cx="8282222" cy="1280890"/>
          </a:xfrm>
        </p:spPr>
        <p:txBody>
          <a:bodyPr>
            <a:normAutofit/>
          </a:bodyPr>
          <a:lstStyle/>
          <a:p>
            <a:pPr algn="ctr"/>
            <a:r>
              <a:rPr lang="en-US" sz="7200" dirty="0">
                <a:solidFill>
                  <a:srgbClr val="002060"/>
                </a:solidFill>
                <a:latin typeface="Bodoni MT Black" panose="02070A03080606020203" pitchFamily="18" charset="0"/>
              </a:rPr>
              <a:t>WELCOME!</a:t>
            </a:r>
          </a:p>
        </p:txBody>
      </p:sp>
      <p:pic>
        <p:nvPicPr>
          <p:cNvPr id="4" name="Picture 3" descr="&#10;&#10;Description automatically generated with low confidence">
            <a:extLst>
              <a:ext uri="{FF2B5EF4-FFF2-40B4-BE49-F238E27FC236}">
                <a16:creationId xmlns:a16="http://schemas.microsoft.com/office/drawing/2014/main" id="{F4F25B84-5407-4E7D-AEBE-6AB7F6FE2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1975" y="2009775"/>
            <a:ext cx="4619626" cy="3914776"/>
          </a:xfrm>
          <a:prstGeom prst="rect">
            <a:avLst/>
          </a:prstGeom>
        </p:spPr>
      </p:pic>
    </p:spTree>
    <p:extLst>
      <p:ext uri="{BB962C8B-B14F-4D97-AF65-F5344CB8AC3E}">
        <p14:creationId xmlns:p14="http://schemas.microsoft.com/office/powerpoint/2010/main" val="1190526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B8C24C-4BCE-4B09-8F1B-45A73B99BC58}"/>
              </a:ext>
            </a:extLst>
          </p:cNvPr>
          <p:cNvSpPr txBox="1"/>
          <p:nvPr/>
        </p:nvSpPr>
        <p:spPr>
          <a:xfrm>
            <a:off x="1669001" y="2725522"/>
            <a:ext cx="8629095" cy="461665"/>
          </a:xfrm>
          <a:prstGeom prst="rect">
            <a:avLst/>
          </a:prstGeom>
          <a:noFill/>
        </p:spPr>
        <p:txBody>
          <a:bodyPr wrap="square" rtlCol="0">
            <a:spAutoFit/>
          </a:bodyPr>
          <a:lstStyle/>
          <a:p>
            <a:r>
              <a:rPr lang="en-US" sz="2400" b="1" dirty="0"/>
              <a:t>GRATITUDE: LARGEST CONTRIBUTIONS RECEIVED IN 2020</a:t>
            </a:r>
          </a:p>
        </p:txBody>
      </p:sp>
      <p:sp>
        <p:nvSpPr>
          <p:cNvPr id="3" name="TextBox 2">
            <a:extLst>
              <a:ext uri="{FF2B5EF4-FFF2-40B4-BE49-F238E27FC236}">
                <a16:creationId xmlns:a16="http://schemas.microsoft.com/office/drawing/2014/main" id="{293C8A12-3132-4BFC-9373-6FFDECCCE71E}"/>
              </a:ext>
            </a:extLst>
          </p:cNvPr>
          <p:cNvSpPr txBox="1"/>
          <p:nvPr/>
        </p:nvSpPr>
        <p:spPr>
          <a:xfrm>
            <a:off x="1784412" y="1340528"/>
            <a:ext cx="8513684" cy="461665"/>
          </a:xfrm>
          <a:prstGeom prst="rect">
            <a:avLst/>
          </a:prstGeom>
          <a:noFill/>
        </p:spPr>
        <p:txBody>
          <a:bodyPr wrap="square" rtlCol="0">
            <a:spAutoFit/>
          </a:bodyPr>
          <a:lstStyle/>
          <a:p>
            <a:r>
              <a:rPr lang="en-US" sz="2400" b="1" dirty="0">
                <a:highlight>
                  <a:srgbClr val="00FFFF"/>
                </a:highlight>
              </a:rPr>
              <a:t>FINANCIAL FUN FACT: Slide 14, “From the Picnic Table</a:t>
            </a:r>
          </a:p>
        </p:txBody>
      </p:sp>
      <p:sp>
        <p:nvSpPr>
          <p:cNvPr id="4" name="TextBox 3">
            <a:extLst>
              <a:ext uri="{FF2B5EF4-FFF2-40B4-BE49-F238E27FC236}">
                <a16:creationId xmlns:a16="http://schemas.microsoft.com/office/drawing/2014/main" id="{B17CC5E3-BC6F-427F-9BE9-DB1972A6EA75}"/>
              </a:ext>
            </a:extLst>
          </p:cNvPr>
          <p:cNvSpPr txBox="1"/>
          <p:nvPr/>
        </p:nvSpPr>
        <p:spPr>
          <a:xfrm>
            <a:off x="2325950" y="3371852"/>
            <a:ext cx="8629095" cy="1477328"/>
          </a:xfrm>
          <a:prstGeom prst="rect">
            <a:avLst/>
          </a:prstGeom>
          <a:noFill/>
        </p:spPr>
        <p:txBody>
          <a:bodyPr wrap="square" rtlCol="0">
            <a:spAutoFit/>
          </a:bodyPr>
          <a:lstStyle/>
          <a:p>
            <a:r>
              <a:rPr lang="en-US" b="1" u="sng" dirty="0"/>
              <a:t>INCLUDED IN GROUP CONTRIBUTIONS</a:t>
            </a:r>
            <a:r>
              <a:rPr lang="en-US" b="1" dirty="0"/>
              <a:t>                             </a:t>
            </a:r>
            <a:r>
              <a:rPr lang="en-US" b="1" u="sng" dirty="0"/>
              <a:t>AMOUNT</a:t>
            </a:r>
          </a:p>
          <a:p>
            <a:r>
              <a:rPr lang="en-US" b="1" dirty="0"/>
              <a:t>District 87 – Southwest Québec Canada                      $64,116.50</a:t>
            </a:r>
          </a:p>
          <a:p>
            <a:r>
              <a:rPr lang="en-US" b="1" dirty="0">
                <a:highlight>
                  <a:srgbClr val="FFFF00"/>
                </a:highlight>
              </a:rPr>
              <a:t>District 49 – Southeast New York                                    $50,000.00</a:t>
            </a:r>
          </a:p>
          <a:p>
            <a:r>
              <a:rPr lang="en-US" b="1" dirty="0"/>
              <a:t>District 15 – South Florida/Bahamas/USVI/Antigua      $46,223.23</a:t>
            </a:r>
          </a:p>
          <a:p>
            <a:r>
              <a:rPr lang="en-US" b="1" dirty="0"/>
              <a:t>Los Angeles Central Office                                             $44,000.00</a:t>
            </a:r>
          </a:p>
        </p:txBody>
      </p:sp>
    </p:spTree>
    <p:extLst>
      <p:ext uri="{BB962C8B-B14F-4D97-AF65-F5344CB8AC3E}">
        <p14:creationId xmlns:p14="http://schemas.microsoft.com/office/powerpoint/2010/main" val="2062577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64F-3353-4678-81DE-D48AC88B494A}"/>
              </a:ext>
            </a:extLst>
          </p:cNvPr>
          <p:cNvSpPr>
            <a:spLocks noGrp="1"/>
          </p:cNvSpPr>
          <p:nvPr>
            <p:ph type="title"/>
          </p:nvPr>
        </p:nvSpPr>
        <p:spPr>
          <a:xfrm>
            <a:off x="1775534" y="384413"/>
            <a:ext cx="9916357" cy="743051"/>
          </a:xfrm>
        </p:spPr>
        <p:txBody>
          <a:bodyPr/>
          <a:lstStyle/>
          <a:p>
            <a:pPr algn="ctr"/>
            <a:r>
              <a:rPr lang="en-US" b="1" dirty="0">
                <a:solidFill>
                  <a:srgbClr val="002060"/>
                </a:solidFill>
              </a:rPr>
              <a:t>A Brief – REALLY Brief – Financial Summary </a:t>
            </a:r>
          </a:p>
        </p:txBody>
      </p:sp>
      <p:sp>
        <p:nvSpPr>
          <p:cNvPr id="3" name="TextBox 2">
            <a:extLst>
              <a:ext uri="{FF2B5EF4-FFF2-40B4-BE49-F238E27FC236}">
                <a16:creationId xmlns:a16="http://schemas.microsoft.com/office/drawing/2014/main" id="{266423A1-F116-4B82-A641-9BFE5DF3DE62}"/>
              </a:ext>
            </a:extLst>
          </p:cNvPr>
          <p:cNvSpPr txBox="1"/>
          <p:nvPr/>
        </p:nvSpPr>
        <p:spPr>
          <a:xfrm>
            <a:off x="1615737" y="1127464"/>
            <a:ext cx="9916356" cy="4985980"/>
          </a:xfrm>
          <a:prstGeom prst="rect">
            <a:avLst/>
          </a:prstGeom>
          <a:noFill/>
        </p:spPr>
        <p:txBody>
          <a:bodyPr wrap="square" rtlCol="0">
            <a:spAutoFit/>
          </a:bodyPr>
          <a:lstStyle/>
          <a:p>
            <a:r>
              <a:rPr lang="en-US" sz="2400" b="1" dirty="0"/>
              <a:t>7th Tradition of Self-Support – 2020: $10.26 million set another record, up </a:t>
            </a:r>
            <a:r>
              <a:rPr lang="en-US" sz="2400" b="1" i="1" u="sng" dirty="0"/>
              <a:t>15.8%</a:t>
            </a:r>
            <a:r>
              <a:rPr lang="en-US" sz="2400" b="1" dirty="0"/>
              <a:t> from 2019.  Our Fellowship responded!</a:t>
            </a:r>
          </a:p>
          <a:p>
            <a:endParaRPr lang="en-US" sz="1000" b="1" dirty="0"/>
          </a:p>
          <a:p>
            <a:r>
              <a:rPr lang="en-US" sz="2400" b="1" dirty="0"/>
              <a:t>The Reserve Fund (a.k.a. Prudent Reserve) dropped from 9.3 months of expenses at the end of 2019 to 7.9 months of expenses at the end of 2020.</a:t>
            </a:r>
          </a:p>
          <a:p>
            <a:endParaRPr lang="en-US" sz="1000" b="1" dirty="0"/>
          </a:p>
          <a:p>
            <a:r>
              <a:rPr lang="en-US" sz="2400" b="1" dirty="0"/>
              <a:t>LOTS more financial information:</a:t>
            </a:r>
          </a:p>
          <a:p>
            <a:pPr marL="342900" indent="-342900">
              <a:buFont typeface="Courier New" panose="02070309020205020404" pitchFamily="49" charset="0"/>
              <a:buChar char="o"/>
            </a:pPr>
            <a:r>
              <a:rPr lang="en-US" sz="2400" b="1" dirty="0"/>
              <a:t>“From the Picnic Table” – email me at </a:t>
            </a:r>
            <a:r>
              <a:rPr lang="en-US" sz="2400" b="1" dirty="0">
                <a:solidFill>
                  <a:srgbClr val="0000FF"/>
                </a:solidFill>
                <a:hlinkClick r:id="rId2">
                  <a:extLst>
                    <a:ext uri="{A12FA001-AC4F-418D-AE19-62706E023703}">
                      <ahyp:hlinkClr xmlns:ahyp="http://schemas.microsoft.com/office/drawing/2018/hyperlinkcolor" val="tx"/>
                    </a:ext>
                  </a:extLst>
                </a:hlinkClick>
              </a:rPr>
              <a:t>delegate@aaseny.org</a:t>
            </a:r>
            <a:endParaRPr lang="en-US" sz="2400" b="1" dirty="0">
              <a:solidFill>
                <a:srgbClr val="0000FF"/>
              </a:solidFill>
            </a:endParaRPr>
          </a:p>
          <a:p>
            <a:pPr marL="342900" indent="-342900">
              <a:buFont typeface="Courier New" panose="02070309020205020404" pitchFamily="49" charset="0"/>
              <a:buChar char="o"/>
            </a:pPr>
            <a:r>
              <a:rPr lang="en-US" sz="2400" b="1" dirty="0"/>
              <a:t>The Final Conference Report – coming soon!</a:t>
            </a:r>
          </a:p>
          <a:p>
            <a:endParaRPr lang="en-US" sz="1000" b="1" dirty="0"/>
          </a:p>
          <a:p>
            <a:r>
              <a:rPr lang="en-US" sz="2400" b="1" i="1" dirty="0">
                <a:solidFill>
                  <a:srgbClr val="FF0000"/>
                </a:solidFill>
              </a:rPr>
              <a:t>The stark reality: Two days ago, on June 10</a:t>
            </a:r>
            <a:r>
              <a:rPr lang="en-US" sz="2400" b="1" i="1" baseline="30000" dirty="0">
                <a:solidFill>
                  <a:srgbClr val="FF0000"/>
                </a:solidFill>
              </a:rPr>
              <a:t>th</a:t>
            </a:r>
            <a:r>
              <a:rPr lang="en-US" sz="2400" b="1" i="1" dirty="0">
                <a:solidFill>
                  <a:srgbClr val="FF0000"/>
                </a:solidFill>
              </a:rPr>
              <a:t>, Alcoholics Anonymous celebrated our 86</a:t>
            </a:r>
            <a:r>
              <a:rPr lang="en-US" sz="2400" b="1" i="1" baseline="30000" dirty="0">
                <a:solidFill>
                  <a:srgbClr val="FF0000"/>
                </a:solidFill>
              </a:rPr>
              <a:t>th</a:t>
            </a:r>
            <a:r>
              <a:rPr lang="en-US" sz="2400" b="1" i="1" dirty="0">
                <a:solidFill>
                  <a:srgbClr val="FF0000"/>
                </a:solidFill>
              </a:rPr>
              <a:t> anniversary.  We are STILL not fully self-supporting.  To paraphrase many of our first sponsors: what are we willing to do?</a:t>
            </a:r>
          </a:p>
        </p:txBody>
      </p:sp>
    </p:spTree>
    <p:extLst>
      <p:ext uri="{BB962C8B-B14F-4D97-AF65-F5344CB8AC3E}">
        <p14:creationId xmlns:p14="http://schemas.microsoft.com/office/powerpoint/2010/main" val="3215252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64F-3353-4678-81DE-D48AC88B494A}"/>
              </a:ext>
            </a:extLst>
          </p:cNvPr>
          <p:cNvSpPr>
            <a:spLocks noGrp="1"/>
          </p:cNvSpPr>
          <p:nvPr>
            <p:ph type="title"/>
          </p:nvPr>
        </p:nvSpPr>
        <p:spPr>
          <a:xfrm>
            <a:off x="2246696" y="366658"/>
            <a:ext cx="6764140" cy="982748"/>
          </a:xfrm>
        </p:spPr>
        <p:txBody>
          <a:bodyPr>
            <a:normAutofit fontScale="90000"/>
          </a:bodyPr>
          <a:lstStyle/>
          <a:p>
            <a:pPr algn="ctr"/>
            <a:r>
              <a:rPr lang="en-US" b="1" dirty="0">
                <a:solidFill>
                  <a:srgbClr val="002060"/>
                </a:solidFill>
              </a:rPr>
              <a:t>Reports and Other Cool Stuff</a:t>
            </a:r>
            <a:br>
              <a:rPr lang="en-US" b="1" dirty="0">
                <a:solidFill>
                  <a:srgbClr val="002060"/>
                </a:solidFill>
              </a:rPr>
            </a:br>
            <a:r>
              <a:rPr lang="en-US" sz="2800" b="1" dirty="0">
                <a:solidFill>
                  <a:srgbClr val="002060"/>
                </a:solidFill>
              </a:rPr>
              <a:t>(in no particular order)</a:t>
            </a:r>
            <a:endParaRPr lang="en-US" b="1" dirty="0">
              <a:solidFill>
                <a:srgbClr val="002060"/>
              </a:solidFill>
            </a:endParaRPr>
          </a:p>
        </p:txBody>
      </p:sp>
      <p:sp>
        <p:nvSpPr>
          <p:cNvPr id="3" name="TextBox 2">
            <a:extLst>
              <a:ext uri="{FF2B5EF4-FFF2-40B4-BE49-F238E27FC236}">
                <a16:creationId xmlns:a16="http://schemas.microsoft.com/office/drawing/2014/main" id="{266423A1-F116-4B82-A641-9BFE5DF3DE62}"/>
              </a:ext>
            </a:extLst>
          </p:cNvPr>
          <p:cNvSpPr txBox="1"/>
          <p:nvPr/>
        </p:nvSpPr>
        <p:spPr>
          <a:xfrm>
            <a:off x="2246695" y="1521361"/>
            <a:ext cx="9161111" cy="4708981"/>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t>The Remote Communities Meeting</a:t>
            </a:r>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t>Kahoot It</a:t>
            </a:r>
          </a:p>
          <a:p>
            <a:endParaRPr lang="en-US" sz="2000" b="1" dirty="0"/>
          </a:p>
          <a:p>
            <a:pPr marL="342900" indent="-342900">
              <a:buFont typeface="Wingdings" panose="05000000000000000000" pitchFamily="2" charset="2"/>
              <a:buChar char="Ø"/>
            </a:pPr>
            <a:r>
              <a:rPr lang="en-US" sz="2000" b="1" dirty="0"/>
              <a:t>An Amends that set the tone for the entire Conference</a:t>
            </a:r>
          </a:p>
          <a:p>
            <a:endParaRPr lang="en-US" sz="2000" b="1" dirty="0"/>
          </a:p>
          <a:p>
            <a:pPr marL="342900" indent="-342900">
              <a:buFont typeface="Wingdings" panose="05000000000000000000" pitchFamily="2" charset="2"/>
              <a:buChar char="Ø"/>
            </a:pPr>
            <a:r>
              <a:rPr lang="en-US" sz="2000" b="1" dirty="0"/>
              <a:t>“If I were 10 times bolder…”</a:t>
            </a:r>
          </a:p>
          <a:p>
            <a:endParaRPr lang="en-US" sz="2000" b="1" dirty="0"/>
          </a:p>
          <a:p>
            <a:pPr marL="342900" indent="-342900">
              <a:buFont typeface="Wingdings" panose="05000000000000000000" pitchFamily="2" charset="2"/>
              <a:buChar char="Ø"/>
            </a:pPr>
            <a:r>
              <a:rPr lang="en-US" sz="2000" b="1" dirty="0"/>
              <a:t>The U.S. Trustee at Large election process</a:t>
            </a:r>
          </a:p>
          <a:p>
            <a:endParaRPr lang="en-US" sz="2000" b="1" dirty="0"/>
          </a:p>
          <a:p>
            <a:pPr marL="342900" indent="-342900">
              <a:buFont typeface="Wingdings" panose="05000000000000000000" pitchFamily="2" charset="2"/>
              <a:buChar char="Ø"/>
            </a:pPr>
            <a:r>
              <a:rPr lang="en-US" sz="2000" b="1" dirty="0"/>
              <a:t>The Delegates Only meetings</a:t>
            </a:r>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t>The Financial Report</a:t>
            </a:r>
          </a:p>
          <a:p>
            <a:pPr marL="342900" indent="-342900">
              <a:buFont typeface="Wingdings" panose="05000000000000000000" pitchFamily="2" charset="2"/>
              <a:buChar char="Ø"/>
            </a:pPr>
            <a:endParaRPr lang="en-US" sz="2000" b="1" dirty="0"/>
          </a:p>
          <a:p>
            <a:pPr marL="342900" indent="-342900">
              <a:buFont typeface="Wingdings" panose="05000000000000000000" pitchFamily="2" charset="2"/>
              <a:buChar char="Ø"/>
            </a:pPr>
            <a:r>
              <a:rPr lang="en-US" sz="2000" b="1" dirty="0"/>
              <a:t>The 26</a:t>
            </a:r>
            <a:r>
              <a:rPr lang="en-US" sz="2000" b="1" baseline="30000" dirty="0"/>
              <a:t>th</a:t>
            </a:r>
            <a:r>
              <a:rPr lang="en-US" sz="2000" b="1" dirty="0"/>
              <a:t> World Service Meeting</a:t>
            </a:r>
          </a:p>
        </p:txBody>
      </p:sp>
    </p:spTree>
    <p:extLst>
      <p:ext uri="{BB962C8B-B14F-4D97-AF65-F5344CB8AC3E}">
        <p14:creationId xmlns:p14="http://schemas.microsoft.com/office/powerpoint/2010/main" val="3331764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E3F7-73E0-4B62-BBA7-070C3883C47B}"/>
              </a:ext>
            </a:extLst>
          </p:cNvPr>
          <p:cNvSpPr>
            <a:spLocks noGrp="1"/>
          </p:cNvSpPr>
          <p:nvPr>
            <p:ph type="title"/>
          </p:nvPr>
        </p:nvSpPr>
        <p:spPr>
          <a:xfrm>
            <a:off x="2139518" y="624110"/>
            <a:ext cx="9312676" cy="1027137"/>
          </a:xfrm>
        </p:spPr>
        <p:txBody>
          <a:bodyPr>
            <a:normAutofit/>
          </a:bodyPr>
          <a:lstStyle/>
          <a:p>
            <a:pPr algn="ctr"/>
            <a:r>
              <a:rPr lang="en-US" sz="4000" dirty="0">
                <a:solidFill>
                  <a:srgbClr val="002060"/>
                </a:solidFill>
                <a:latin typeface="Bodoni MT Black" panose="02070A03080606020203" pitchFamily="18" charset="0"/>
              </a:rPr>
              <a:t>“What I Saw and Heard and Felt”</a:t>
            </a:r>
          </a:p>
        </p:txBody>
      </p:sp>
      <p:pic>
        <p:nvPicPr>
          <p:cNvPr id="4" name="Picture 3" descr="&#10;&#10;Description automatically generated with low confidence">
            <a:extLst>
              <a:ext uri="{FF2B5EF4-FFF2-40B4-BE49-F238E27FC236}">
                <a16:creationId xmlns:a16="http://schemas.microsoft.com/office/drawing/2014/main" id="{F4F25B84-5407-4E7D-AEBE-6AB7F6FE2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223" y="2862031"/>
            <a:ext cx="4619626" cy="3914776"/>
          </a:xfrm>
          <a:prstGeom prst="rect">
            <a:avLst/>
          </a:prstGeom>
        </p:spPr>
      </p:pic>
    </p:spTree>
    <p:extLst>
      <p:ext uri="{BB962C8B-B14F-4D97-AF65-F5344CB8AC3E}">
        <p14:creationId xmlns:p14="http://schemas.microsoft.com/office/powerpoint/2010/main" val="1143583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31CB06-549D-4DAC-9510-FE0323056D86}"/>
              </a:ext>
            </a:extLst>
          </p:cNvPr>
          <p:cNvSpPr txBox="1"/>
          <p:nvPr/>
        </p:nvSpPr>
        <p:spPr>
          <a:xfrm>
            <a:off x="2246051" y="995744"/>
            <a:ext cx="5220070" cy="584775"/>
          </a:xfrm>
          <a:prstGeom prst="rect">
            <a:avLst/>
          </a:prstGeom>
          <a:noFill/>
        </p:spPr>
        <p:txBody>
          <a:bodyPr wrap="square" rtlCol="0">
            <a:spAutoFit/>
          </a:bodyPr>
          <a:lstStyle/>
          <a:p>
            <a:r>
              <a:rPr lang="en-US" sz="3200" b="1" dirty="0"/>
              <a:t>The Roll Call – “Present”</a:t>
            </a:r>
          </a:p>
        </p:txBody>
      </p:sp>
      <p:sp>
        <p:nvSpPr>
          <p:cNvPr id="3" name="TextBox 2">
            <a:extLst>
              <a:ext uri="{FF2B5EF4-FFF2-40B4-BE49-F238E27FC236}">
                <a16:creationId xmlns:a16="http://schemas.microsoft.com/office/drawing/2014/main" id="{DE879D24-4FD0-409B-9B38-0B0FBA0FC322}"/>
              </a:ext>
            </a:extLst>
          </p:cNvPr>
          <p:cNvSpPr txBox="1"/>
          <p:nvPr/>
        </p:nvSpPr>
        <p:spPr>
          <a:xfrm>
            <a:off x="2840855" y="2187840"/>
            <a:ext cx="4758430" cy="584775"/>
          </a:xfrm>
          <a:prstGeom prst="rect">
            <a:avLst/>
          </a:prstGeom>
          <a:noFill/>
        </p:spPr>
        <p:txBody>
          <a:bodyPr wrap="square" rtlCol="0">
            <a:spAutoFit/>
          </a:bodyPr>
          <a:lstStyle/>
          <a:p>
            <a:r>
              <a:rPr lang="en-US" sz="3200" b="1" dirty="0"/>
              <a:t>The Serenity Meetings</a:t>
            </a:r>
          </a:p>
        </p:txBody>
      </p:sp>
      <p:sp>
        <p:nvSpPr>
          <p:cNvPr id="4" name="TextBox 3">
            <a:extLst>
              <a:ext uri="{FF2B5EF4-FFF2-40B4-BE49-F238E27FC236}">
                <a16:creationId xmlns:a16="http://schemas.microsoft.com/office/drawing/2014/main" id="{A834CC62-1A7A-42B8-864B-3754E53F5C67}"/>
              </a:ext>
            </a:extLst>
          </p:cNvPr>
          <p:cNvSpPr txBox="1"/>
          <p:nvPr/>
        </p:nvSpPr>
        <p:spPr>
          <a:xfrm>
            <a:off x="3537751" y="3379936"/>
            <a:ext cx="4758430" cy="1077218"/>
          </a:xfrm>
          <a:prstGeom prst="rect">
            <a:avLst/>
          </a:prstGeom>
          <a:noFill/>
        </p:spPr>
        <p:txBody>
          <a:bodyPr wrap="square" rtlCol="0">
            <a:spAutoFit/>
          </a:bodyPr>
          <a:lstStyle/>
          <a:p>
            <a:r>
              <a:rPr lang="en-US" sz="3200" b="1" dirty="0"/>
              <a:t>A Special Moment in the C.P.C. Committee</a:t>
            </a:r>
          </a:p>
        </p:txBody>
      </p:sp>
      <p:sp>
        <p:nvSpPr>
          <p:cNvPr id="5" name="TextBox 4">
            <a:extLst>
              <a:ext uri="{FF2B5EF4-FFF2-40B4-BE49-F238E27FC236}">
                <a16:creationId xmlns:a16="http://schemas.microsoft.com/office/drawing/2014/main" id="{C21A0F8C-3780-4150-8F5E-B6CEFF2E785C}"/>
              </a:ext>
            </a:extLst>
          </p:cNvPr>
          <p:cNvSpPr txBox="1"/>
          <p:nvPr/>
        </p:nvSpPr>
        <p:spPr>
          <a:xfrm>
            <a:off x="4483222" y="5024290"/>
            <a:ext cx="4873841" cy="1077218"/>
          </a:xfrm>
          <a:prstGeom prst="rect">
            <a:avLst/>
          </a:prstGeom>
          <a:noFill/>
        </p:spPr>
        <p:txBody>
          <a:bodyPr wrap="square" rtlCol="0">
            <a:spAutoFit/>
          </a:bodyPr>
          <a:lstStyle/>
          <a:p>
            <a:r>
              <a:rPr lang="en-US" sz="3200" b="1" dirty="0"/>
              <a:t>The spirit in which A.A. Business is Conducted</a:t>
            </a:r>
          </a:p>
        </p:txBody>
      </p:sp>
    </p:spTree>
    <p:extLst>
      <p:ext uri="{BB962C8B-B14F-4D97-AF65-F5344CB8AC3E}">
        <p14:creationId xmlns:p14="http://schemas.microsoft.com/office/powerpoint/2010/main" val="3076745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31CB06-549D-4DAC-9510-FE0323056D86}"/>
              </a:ext>
            </a:extLst>
          </p:cNvPr>
          <p:cNvSpPr txBox="1"/>
          <p:nvPr/>
        </p:nvSpPr>
        <p:spPr>
          <a:xfrm>
            <a:off x="2078853" y="174801"/>
            <a:ext cx="8485573" cy="830997"/>
          </a:xfrm>
          <a:prstGeom prst="rect">
            <a:avLst/>
          </a:prstGeom>
          <a:noFill/>
        </p:spPr>
        <p:txBody>
          <a:bodyPr wrap="square" rtlCol="0">
            <a:spAutoFit/>
          </a:bodyPr>
          <a:lstStyle/>
          <a:p>
            <a:r>
              <a:rPr lang="en-US" sz="2400" b="1" u="sng" dirty="0"/>
              <a:t>Tradition 1</a:t>
            </a:r>
            <a:r>
              <a:rPr lang="en-US" sz="2400" b="1" dirty="0"/>
              <a:t>. Our common welfare should come first; personal recovery depends upon A.A. unity.</a:t>
            </a:r>
          </a:p>
        </p:txBody>
      </p:sp>
      <p:sp>
        <p:nvSpPr>
          <p:cNvPr id="3" name="TextBox 2">
            <a:extLst>
              <a:ext uri="{FF2B5EF4-FFF2-40B4-BE49-F238E27FC236}">
                <a16:creationId xmlns:a16="http://schemas.microsoft.com/office/drawing/2014/main" id="{DE879D24-4FD0-409B-9B38-0B0FBA0FC322}"/>
              </a:ext>
            </a:extLst>
          </p:cNvPr>
          <p:cNvSpPr txBox="1"/>
          <p:nvPr/>
        </p:nvSpPr>
        <p:spPr>
          <a:xfrm>
            <a:off x="2078854" y="1252019"/>
            <a:ext cx="9081856" cy="1569660"/>
          </a:xfrm>
          <a:prstGeom prst="rect">
            <a:avLst/>
          </a:prstGeom>
          <a:noFill/>
        </p:spPr>
        <p:txBody>
          <a:bodyPr wrap="square" rtlCol="0">
            <a:spAutoFit/>
          </a:bodyPr>
          <a:lstStyle/>
          <a:p>
            <a:r>
              <a:rPr lang="en-US" sz="2400" b="1" u="sng" dirty="0"/>
              <a:t>Tradition 2</a:t>
            </a:r>
            <a:r>
              <a:rPr lang="en-US" sz="2400" b="1" dirty="0"/>
              <a:t>. For our group purpose there is but one ultimate authority — a loving God as He may express Himself in our group conscience. Our leaders are but trusted servants; they do not govern.</a:t>
            </a:r>
          </a:p>
        </p:txBody>
      </p:sp>
      <p:sp>
        <p:nvSpPr>
          <p:cNvPr id="4" name="TextBox 3">
            <a:extLst>
              <a:ext uri="{FF2B5EF4-FFF2-40B4-BE49-F238E27FC236}">
                <a16:creationId xmlns:a16="http://schemas.microsoft.com/office/drawing/2014/main" id="{A834CC62-1A7A-42B8-864B-3754E53F5C67}"/>
              </a:ext>
            </a:extLst>
          </p:cNvPr>
          <p:cNvSpPr txBox="1"/>
          <p:nvPr/>
        </p:nvSpPr>
        <p:spPr>
          <a:xfrm>
            <a:off x="2078853" y="3067900"/>
            <a:ext cx="9081856" cy="1200329"/>
          </a:xfrm>
          <a:prstGeom prst="rect">
            <a:avLst/>
          </a:prstGeom>
          <a:noFill/>
        </p:spPr>
        <p:txBody>
          <a:bodyPr wrap="square" rtlCol="0">
            <a:spAutoFit/>
          </a:bodyPr>
          <a:lstStyle/>
          <a:p>
            <a:r>
              <a:rPr lang="en-US" sz="2400" b="1" u="sng" dirty="0"/>
              <a:t>Concept I</a:t>
            </a:r>
            <a:r>
              <a:rPr lang="en-US" sz="2400" b="1" dirty="0"/>
              <a:t>. Final responsibility and ultimate authority for A.A. World Services should always reside in the collective conscience of our whole Fellowship.</a:t>
            </a:r>
          </a:p>
        </p:txBody>
      </p:sp>
      <p:sp>
        <p:nvSpPr>
          <p:cNvPr id="5" name="TextBox 4">
            <a:extLst>
              <a:ext uri="{FF2B5EF4-FFF2-40B4-BE49-F238E27FC236}">
                <a16:creationId xmlns:a16="http://schemas.microsoft.com/office/drawing/2014/main" id="{C21A0F8C-3780-4150-8F5E-B6CEFF2E785C}"/>
              </a:ext>
            </a:extLst>
          </p:cNvPr>
          <p:cNvSpPr txBox="1"/>
          <p:nvPr/>
        </p:nvSpPr>
        <p:spPr>
          <a:xfrm>
            <a:off x="2078854" y="4528763"/>
            <a:ext cx="9081856" cy="1569660"/>
          </a:xfrm>
          <a:prstGeom prst="rect">
            <a:avLst/>
          </a:prstGeom>
          <a:noFill/>
        </p:spPr>
        <p:txBody>
          <a:bodyPr wrap="square" rtlCol="0">
            <a:spAutoFit/>
          </a:bodyPr>
          <a:lstStyle/>
          <a:p>
            <a:r>
              <a:rPr lang="en-US" sz="2400" b="1" u="sng" dirty="0"/>
              <a:t>Concept II</a:t>
            </a:r>
            <a:r>
              <a:rPr lang="en-US" sz="2400" b="1" dirty="0"/>
              <a:t>. The General Service Conference of A.A. has become, for nearly every practical purpose, the active voice and the effective conscience of our whole Society in its world affairs.</a:t>
            </a:r>
          </a:p>
        </p:txBody>
      </p:sp>
    </p:spTree>
    <p:extLst>
      <p:ext uri="{BB962C8B-B14F-4D97-AF65-F5344CB8AC3E}">
        <p14:creationId xmlns:p14="http://schemas.microsoft.com/office/powerpoint/2010/main" val="837729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31CB06-549D-4DAC-9510-FE0323056D86}"/>
              </a:ext>
            </a:extLst>
          </p:cNvPr>
          <p:cNvSpPr txBox="1"/>
          <p:nvPr/>
        </p:nvSpPr>
        <p:spPr>
          <a:xfrm>
            <a:off x="2246051" y="995744"/>
            <a:ext cx="5220070" cy="1077218"/>
          </a:xfrm>
          <a:prstGeom prst="rect">
            <a:avLst/>
          </a:prstGeom>
          <a:noFill/>
        </p:spPr>
        <p:txBody>
          <a:bodyPr wrap="square" rtlCol="0">
            <a:spAutoFit/>
          </a:bodyPr>
          <a:lstStyle/>
          <a:p>
            <a:r>
              <a:rPr lang="en-US" sz="3200" b="1" dirty="0"/>
              <a:t>2:15 AM, Sunday morning, April 25th</a:t>
            </a:r>
          </a:p>
        </p:txBody>
      </p:sp>
      <p:sp>
        <p:nvSpPr>
          <p:cNvPr id="3" name="TextBox 2">
            <a:extLst>
              <a:ext uri="{FF2B5EF4-FFF2-40B4-BE49-F238E27FC236}">
                <a16:creationId xmlns:a16="http://schemas.microsoft.com/office/drawing/2014/main" id="{DE879D24-4FD0-409B-9B38-0B0FBA0FC322}"/>
              </a:ext>
            </a:extLst>
          </p:cNvPr>
          <p:cNvSpPr txBox="1"/>
          <p:nvPr/>
        </p:nvSpPr>
        <p:spPr>
          <a:xfrm>
            <a:off x="2938510" y="3136612"/>
            <a:ext cx="4758430" cy="584775"/>
          </a:xfrm>
          <a:prstGeom prst="rect">
            <a:avLst/>
          </a:prstGeom>
          <a:noFill/>
        </p:spPr>
        <p:txBody>
          <a:bodyPr wrap="square" rtlCol="0">
            <a:spAutoFit/>
          </a:bodyPr>
          <a:lstStyle/>
          <a:p>
            <a:r>
              <a:rPr lang="en-US" sz="3200" b="1" dirty="0"/>
              <a:t>Entries in my journal</a:t>
            </a:r>
          </a:p>
        </p:txBody>
      </p:sp>
      <p:sp>
        <p:nvSpPr>
          <p:cNvPr id="4" name="TextBox 3">
            <a:extLst>
              <a:ext uri="{FF2B5EF4-FFF2-40B4-BE49-F238E27FC236}">
                <a16:creationId xmlns:a16="http://schemas.microsoft.com/office/drawing/2014/main" id="{A834CC62-1A7A-42B8-864B-3754E53F5C67}"/>
              </a:ext>
            </a:extLst>
          </p:cNvPr>
          <p:cNvSpPr txBox="1"/>
          <p:nvPr/>
        </p:nvSpPr>
        <p:spPr>
          <a:xfrm>
            <a:off x="3564383" y="4773729"/>
            <a:ext cx="5233388" cy="584775"/>
          </a:xfrm>
          <a:prstGeom prst="rect">
            <a:avLst/>
          </a:prstGeom>
          <a:noFill/>
        </p:spPr>
        <p:txBody>
          <a:bodyPr wrap="square" rtlCol="0">
            <a:spAutoFit/>
          </a:bodyPr>
          <a:lstStyle/>
          <a:p>
            <a:r>
              <a:rPr lang="en-US" sz="3200" b="1" dirty="0"/>
              <a:t>What I learned about </a:t>
            </a:r>
            <a:r>
              <a:rPr lang="en-US" sz="3200" b="1" i="1" dirty="0"/>
              <a:t>me</a:t>
            </a:r>
          </a:p>
        </p:txBody>
      </p:sp>
    </p:spTree>
    <p:extLst>
      <p:ext uri="{BB962C8B-B14F-4D97-AF65-F5344CB8AC3E}">
        <p14:creationId xmlns:p14="http://schemas.microsoft.com/office/powerpoint/2010/main" val="1444863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E3F7-73E0-4B62-BBA7-070C3883C47B}"/>
              </a:ext>
            </a:extLst>
          </p:cNvPr>
          <p:cNvSpPr>
            <a:spLocks noGrp="1"/>
          </p:cNvSpPr>
          <p:nvPr>
            <p:ph type="title"/>
          </p:nvPr>
        </p:nvSpPr>
        <p:spPr>
          <a:xfrm>
            <a:off x="3710865" y="517578"/>
            <a:ext cx="5450890" cy="1275711"/>
          </a:xfrm>
        </p:spPr>
        <p:txBody>
          <a:bodyPr>
            <a:normAutofit fontScale="90000"/>
          </a:bodyPr>
          <a:lstStyle/>
          <a:p>
            <a:pPr algn="ctr"/>
            <a:r>
              <a:rPr lang="en-US" sz="4000" dirty="0">
                <a:solidFill>
                  <a:srgbClr val="002060"/>
                </a:solidFill>
                <a:latin typeface="Bodoni MT Black" panose="02070A03080606020203" pitchFamily="18" charset="0"/>
              </a:rPr>
              <a:t>A spiritual Journey: the A.A. Preamble</a:t>
            </a:r>
          </a:p>
        </p:txBody>
      </p:sp>
      <p:pic>
        <p:nvPicPr>
          <p:cNvPr id="4" name="Picture 3" descr="&#10;&#10;Description automatically generated with low confidence">
            <a:extLst>
              <a:ext uri="{FF2B5EF4-FFF2-40B4-BE49-F238E27FC236}">
                <a16:creationId xmlns:a16="http://schemas.microsoft.com/office/drawing/2014/main" id="{F4F25B84-5407-4E7D-AEBE-6AB7F6FE2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223" y="2862031"/>
            <a:ext cx="4619626" cy="3914776"/>
          </a:xfrm>
          <a:prstGeom prst="rect">
            <a:avLst/>
          </a:prstGeom>
        </p:spPr>
      </p:pic>
    </p:spTree>
    <p:extLst>
      <p:ext uri="{BB962C8B-B14F-4D97-AF65-F5344CB8AC3E}">
        <p14:creationId xmlns:p14="http://schemas.microsoft.com/office/powerpoint/2010/main" val="3504654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37B776-7B43-4384-A84A-236BC850B0ED}"/>
              </a:ext>
            </a:extLst>
          </p:cNvPr>
          <p:cNvSpPr/>
          <p:nvPr/>
        </p:nvSpPr>
        <p:spPr>
          <a:xfrm>
            <a:off x="2442839" y="-86583"/>
            <a:ext cx="7306322" cy="1569660"/>
          </a:xfrm>
          <a:prstGeom prst="rect">
            <a:avLst/>
          </a:prstGeom>
          <a:noFill/>
        </p:spPr>
        <p:txBody>
          <a:bodyPr wrap="square" lIns="91440" tIns="45720" rIns="91440" bIns="45720">
            <a:spAutoFit/>
          </a:bodyPr>
          <a:lstStyle/>
          <a:p>
            <a:pPr algn="ctr"/>
            <a:r>
              <a:rPr lang="en-US" sz="4800" b="1" cap="none" spc="0" dirty="0">
                <a:ln w="0"/>
                <a:solidFill>
                  <a:schemeClr val="tx1"/>
                </a:solidFill>
                <a:effectLst>
                  <a:outerShdw blurRad="38100" dist="19050" dir="2700000" algn="tl" rotWithShape="0">
                    <a:schemeClr val="dk1">
                      <a:alpha val="40000"/>
                    </a:schemeClr>
                  </a:outerShdw>
                </a:effectLst>
              </a:rPr>
              <a:t>How the Conference Operates </a:t>
            </a:r>
            <a:r>
              <a:rPr lang="en-US" sz="3200" b="1" cap="none" spc="0" dirty="0">
                <a:ln w="0"/>
                <a:solidFill>
                  <a:schemeClr val="tx1"/>
                </a:solidFill>
                <a:effectLst>
                  <a:outerShdw blurRad="38100" dist="19050" dir="2700000" algn="tl" rotWithShape="0">
                    <a:schemeClr val="dk1">
                      <a:alpha val="40000"/>
                    </a:schemeClr>
                  </a:outerShdw>
                </a:effectLst>
              </a:rPr>
              <a:t>(my experience)</a:t>
            </a:r>
          </a:p>
        </p:txBody>
      </p:sp>
      <p:sp>
        <p:nvSpPr>
          <p:cNvPr id="4" name="TextBox 3">
            <a:extLst>
              <a:ext uri="{FF2B5EF4-FFF2-40B4-BE49-F238E27FC236}">
                <a16:creationId xmlns:a16="http://schemas.microsoft.com/office/drawing/2014/main" id="{CB79C2E3-9D70-4324-AF57-85CB88F588BC}"/>
              </a:ext>
            </a:extLst>
          </p:cNvPr>
          <p:cNvSpPr txBox="1"/>
          <p:nvPr/>
        </p:nvSpPr>
        <p:spPr>
          <a:xfrm>
            <a:off x="2050742" y="1802167"/>
            <a:ext cx="9721048" cy="3416320"/>
          </a:xfrm>
          <a:prstGeom prst="rect">
            <a:avLst/>
          </a:prstGeom>
          <a:noFill/>
        </p:spPr>
        <p:txBody>
          <a:bodyPr wrap="square" rtlCol="0">
            <a:spAutoFit/>
          </a:bodyPr>
          <a:lstStyle/>
          <a:p>
            <a:r>
              <a:rPr lang="en-US" sz="2400" b="1" dirty="0"/>
              <a:t>132 people, from the U.S. and Canada, all doing their best:</a:t>
            </a:r>
          </a:p>
          <a:p>
            <a:endParaRPr lang="en-US" sz="2400" b="1" dirty="0"/>
          </a:p>
          <a:p>
            <a:pPr marL="342900" indent="-342900">
              <a:buFont typeface="Wingdings" panose="05000000000000000000" pitchFamily="2" charset="2"/>
              <a:buChar char="ü"/>
            </a:pPr>
            <a:r>
              <a:rPr lang="en-US" sz="2400" b="1" dirty="0"/>
              <a:t>To serve </a:t>
            </a:r>
            <a:r>
              <a:rPr lang="en-US" sz="2400" b="1" i="1" dirty="0"/>
              <a:t>all</a:t>
            </a:r>
            <a:r>
              <a:rPr lang="en-US" sz="2400" b="1" dirty="0"/>
              <a:t> of A.A., its Groups, and its Members</a:t>
            </a:r>
          </a:p>
          <a:p>
            <a:pPr marL="342900" indent="-342900">
              <a:buFont typeface="Wingdings" panose="05000000000000000000" pitchFamily="2" charset="2"/>
              <a:buChar char="ü"/>
            </a:pPr>
            <a:r>
              <a:rPr lang="en-US" sz="2400" b="1" dirty="0"/>
              <a:t>To exercise “tolerance, responsibility, flexibility and vision”</a:t>
            </a:r>
          </a:p>
          <a:p>
            <a:pPr marL="342900" indent="-342900">
              <a:buFont typeface="Wingdings" panose="05000000000000000000" pitchFamily="2" charset="2"/>
              <a:buChar char="ü"/>
            </a:pPr>
            <a:r>
              <a:rPr lang="en-US" sz="2400" b="1" dirty="0"/>
              <a:t>To be willing to listen to, and </a:t>
            </a:r>
            <a:r>
              <a:rPr lang="en-US" sz="2400" b="1" i="1" dirty="0"/>
              <a:t>honor</a:t>
            </a:r>
            <a:r>
              <a:rPr lang="en-US" sz="2400" b="1" dirty="0"/>
              <a:t>, additional information</a:t>
            </a:r>
          </a:p>
          <a:p>
            <a:pPr marL="342900" indent="-342900">
              <a:buFont typeface="Wingdings" panose="05000000000000000000" pitchFamily="2" charset="2"/>
              <a:buChar char="ü"/>
            </a:pPr>
            <a:r>
              <a:rPr lang="en-US" sz="2400" b="1" dirty="0"/>
              <a:t>To strive for substantial unanimity (and, if in the minority, to respect the decision and accept the outcome)</a:t>
            </a:r>
          </a:p>
          <a:p>
            <a:pPr marL="342900" indent="-342900">
              <a:buFont typeface="Wingdings" panose="05000000000000000000" pitchFamily="2" charset="2"/>
              <a:buChar char="ü"/>
            </a:pPr>
            <a:r>
              <a:rPr lang="en-US" sz="2400" b="1" dirty="0"/>
              <a:t>To debate, not argue, and to seek the best solution</a:t>
            </a:r>
          </a:p>
          <a:p>
            <a:pPr marL="342900" indent="-342900">
              <a:buFont typeface="Wingdings" panose="05000000000000000000" pitchFamily="2" charset="2"/>
              <a:buChar char="ü"/>
            </a:pPr>
            <a:r>
              <a:rPr lang="en-US" sz="2400" b="1" dirty="0"/>
              <a:t>To act in love of Alcoholics Anonymous, and of each other</a:t>
            </a:r>
          </a:p>
        </p:txBody>
      </p:sp>
    </p:spTree>
    <p:extLst>
      <p:ext uri="{BB962C8B-B14F-4D97-AF65-F5344CB8AC3E}">
        <p14:creationId xmlns:p14="http://schemas.microsoft.com/office/powerpoint/2010/main" val="2018460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64F-3353-4678-81DE-D48AC88B494A}"/>
              </a:ext>
            </a:extLst>
          </p:cNvPr>
          <p:cNvSpPr>
            <a:spLocks noGrp="1"/>
          </p:cNvSpPr>
          <p:nvPr>
            <p:ph type="title"/>
          </p:nvPr>
        </p:nvSpPr>
        <p:spPr>
          <a:xfrm>
            <a:off x="2246696" y="366658"/>
            <a:ext cx="6764140" cy="982748"/>
          </a:xfrm>
        </p:spPr>
        <p:txBody>
          <a:bodyPr>
            <a:normAutofit/>
          </a:bodyPr>
          <a:lstStyle/>
          <a:p>
            <a:pPr algn="ctr"/>
            <a:r>
              <a:rPr lang="en-US" sz="4800" b="1" dirty="0">
                <a:solidFill>
                  <a:srgbClr val="002060"/>
                </a:solidFill>
              </a:rPr>
              <a:t>Tradition 10</a:t>
            </a:r>
          </a:p>
        </p:txBody>
      </p:sp>
      <p:sp>
        <p:nvSpPr>
          <p:cNvPr id="3" name="TextBox 2">
            <a:extLst>
              <a:ext uri="{FF2B5EF4-FFF2-40B4-BE49-F238E27FC236}">
                <a16:creationId xmlns:a16="http://schemas.microsoft.com/office/drawing/2014/main" id="{266423A1-F116-4B82-A641-9BFE5DF3DE62}"/>
              </a:ext>
            </a:extLst>
          </p:cNvPr>
          <p:cNvSpPr txBox="1"/>
          <p:nvPr/>
        </p:nvSpPr>
        <p:spPr>
          <a:xfrm>
            <a:off x="2246693" y="1250176"/>
            <a:ext cx="9161111" cy="707886"/>
          </a:xfrm>
          <a:prstGeom prst="rect">
            <a:avLst/>
          </a:prstGeom>
          <a:noFill/>
        </p:spPr>
        <p:txBody>
          <a:bodyPr wrap="square" rtlCol="0">
            <a:spAutoFit/>
          </a:bodyPr>
          <a:lstStyle/>
          <a:p>
            <a:r>
              <a:rPr lang="en-US" sz="2000" b="1" dirty="0"/>
              <a:t>The Short Form: Alcoholics Anonymous has no opinion on outside issues; hence the A.A. name ought never be drawn into public controversy. </a:t>
            </a:r>
          </a:p>
        </p:txBody>
      </p:sp>
      <p:sp>
        <p:nvSpPr>
          <p:cNvPr id="4" name="TextBox 3">
            <a:extLst>
              <a:ext uri="{FF2B5EF4-FFF2-40B4-BE49-F238E27FC236}">
                <a16:creationId xmlns:a16="http://schemas.microsoft.com/office/drawing/2014/main" id="{3BFD648E-522D-4CF5-9972-1214502DC320}"/>
              </a:ext>
            </a:extLst>
          </p:cNvPr>
          <p:cNvSpPr txBox="1"/>
          <p:nvPr/>
        </p:nvSpPr>
        <p:spPr>
          <a:xfrm>
            <a:off x="2246692" y="2025972"/>
            <a:ext cx="9161111" cy="1631216"/>
          </a:xfrm>
          <a:prstGeom prst="rect">
            <a:avLst/>
          </a:prstGeom>
          <a:noFill/>
        </p:spPr>
        <p:txBody>
          <a:bodyPr wrap="square" rtlCol="0">
            <a:spAutoFit/>
          </a:bodyPr>
          <a:lstStyle/>
          <a:p>
            <a:r>
              <a:rPr lang="en-US" sz="2000" b="1" dirty="0"/>
              <a:t>The Long Form: No A.A. group or member should ever, in such a way to implicate A.A., express any opinion on outside controversial issues – particularly those of politics, alcohol reform, or sectarian religion. The Alcoholics Anonymous groups oppose no one. Concerning such matters they can express no views whatever. </a:t>
            </a:r>
          </a:p>
        </p:txBody>
      </p:sp>
    </p:spTree>
    <p:extLst>
      <p:ext uri="{BB962C8B-B14F-4D97-AF65-F5344CB8AC3E}">
        <p14:creationId xmlns:p14="http://schemas.microsoft.com/office/powerpoint/2010/main" val="145077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E3F7-73E0-4B62-BBA7-070C3883C47B}"/>
              </a:ext>
            </a:extLst>
          </p:cNvPr>
          <p:cNvSpPr>
            <a:spLocks noGrp="1"/>
          </p:cNvSpPr>
          <p:nvPr>
            <p:ph type="title"/>
          </p:nvPr>
        </p:nvSpPr>
        <p:spPr>
          <a:xfrm>
            <a:off x="2192784" y="624110"/>
            <a:ext cx="9001958" cy="1577552"/>
          </a:xfrm>
        </p:spPr>
        <p:txBody>
          <a:bodyPr>
            <a:noAutofit/>
          </a:bodyPr>
          <a:lstStyle/>
          <a:p>
            <a:pPr algn="ctr"/>
            <a:r>
              <a:rPr lang="en-US" sz="4800" dirty="0">
                <a:solidFill>
                  <a:srgbClr val="002060"/>
                </a:solidFill>
                <a:latin typeface="Bodoni MT Black" panose="02070A03080606020203" pitchFamily="18" charset="0"/>
              </a:rPr>
              <a:t>The Business of A.A. at the General Service Conference</a:t>
            </a:r>
          </a:p>
        </p:txBody>
      </p:sp>
      <p:pic>
        <p:nvPicPr>
          <p:cNvPr id="4" name="Picture 3" descr="&#10;&#10;Description automatically generated with low confidence">
            <a:extLst>
              <a:ext uri="{FF2B5EF4-FFF2-40B4-BE49-F238E27FC236}">
                <a16:creationId xmlns:a16="http://schemas.microsoft.com/office/drawing/2014/main" id="{F4F25B84-5407-4E7D-AEBE-6AB7F6FE2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223" y="2862031"/>
            <a:ext cx="4619626" cy="3914776"/>
          </a:xfrm>
          <a:prstGeom prst="rect">
            <a:avLst/>
          </a:prstGeom>
        </p:spPr>
      </p:pic>
    </p:spTree>
    <p:extLst>
      <p:ext uri="{BB962C8B-B14F-4D97-AF65-F5344CB8AC3E}">
        <p14:creationId xmlns:p14="http://schemas.microsoft.com/office/powerpoint/2010/main" val="2263829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64F-3353-4678-81DE-D48AC88B494A}"/>
              </a:ext>
            </a:extLst>
          </p:cNvPr>
          <p:cNvSpPr>
            <a:spLocks noGrp="1"/>
          </p:cNvSpPr>
          <p:nvPr>
            <p:ph type="title"/>
          </p:nvPr>
        </p:nvSpPr>
        <p:spPr>
          <a:xfrm>
            <a:off x="2797111" y="393291"/>
            <a:ext cx="6764140" cy="1257956"/>
          </a:xfrm>
        </p:spPr>
        <p:txBody>
          <a:bodyPr>
            <a:normAutofit fontScale="90000"/>
          </a:bodyPr>
          <a:lstStyle/>
          <a:p>
            <a:pPr algn="ctr"/>
            <a:r>
              <a:rPr lang="en-US" sz="4000" b="1" dirty="0">
                <a:solidFill>
                  <a:srgbClr val="002060"/>
                </a:solidFill>
              </a:rPr>
              <a:t>An Advisory Action from the Literature Committee</a:t>
            </a:r>
          </a:p>
        </p:txBody>
      </p:sp>
      <p:sp>
        <p:nvSpPr>
          <p:cNvPr id="4" name="TextBox 3">
            <a:extLst>
              <a:ext uri="{FF2B5EF4-FFF2-40B4-BE49-F238E27FC236}">
                <a16:creationId xmlns:a16="http://schemas.microsoft.com/office/drawing/2014/main" id="{3BFD648E-522D-4CF5-9972-1214502DC320}"/>
              </a:ext>
            </a:extLst>
          </p:cNvPr>
          <p:cNvSpPr txBox="1"/>
          <p:nvPr/>
        </p:nvSpPr>
        <p:spPr>
          <a:xfrm>
            <a:off x="2246692" y="2025972"/>
            <a:ext cx="9161111" cy="1569660"/>
          </a:xfrm>
          <a:prstGeom prst="rect">
            <a:avLst/>
          </a:prstGeom>
          <a:noFill/>
        </p:spPr>
        <p:txBody>
          <a:bodyPr wrap="square" rtlCol="0">
            <a:spAutoFit/>
          </a:bodyPr>
          <a:lstStyle/>
          <a:p>
            <a:r>
              <a:rPr lang="en-US" sz="2400" b="1" dirty="0"/>
              <a:t>“It was recommended that: The A.A.W.S. editorial staff continue to degenderize A.A. literature, with the exception of Bill W.’s writings, as the items are reprinted, e.g., ‘staffing the booth’ rather than ‘manning the booth,’ etc.” </a:t>
            </a:r>
          </a:p>
        </p:txBody>
      </p:sp>
    </p:spTree>
    <p:extLst>
      <p:ext uri="{BB962C8B-B14F-4D97-AF65-F5344CB8AC3E}">
        <p14:creationId xmlns:p14="http://schemas.microsoft.com/office/powerpoint/2010/main" val="3153616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64F-3353-4678-81DE-D48AC88B494A}"/>
              </a:ext>
            </a:extLst>
          </p:cNvPr>
          <p:cNvSpPr>
            <a:spLocks noGrp="1"/>
          </p:cNvSpPr>
          <p:nvPr>
            <p:ph type="title"/>
          </p:nvPr>
        </p:nvSpPr>
        <p:spPr>
          <a:xfrm>
            <a:off x="2797111" y="393291"/>
            <a:ext cx="6764140" cy="1257956"/>
          </a:xfrm>
        </p:spPr>
        <p:txBody>
          <a:bodyPr>
            <a:normAutofit fontScale="90000"/>
          </a:bodyPr>
          <a:lstStyle/>
          <a:p>
            <a:pPr algn="ctr"/>
            <a:r>
              <a:rPr lang="en-US" sz="4000" b="1" dirty="0">
                <a:solidFill>
                  <a:srgbClr val="002060"/>
                </a:solidFill>
              </a:rPr>
              <a:t>An Advisory Action from the Literature Committee</a:t>
            </a:r>
          </a:p>
        </p:txBody>
      </p:sp>
      <p:sp>
        <p:nvSpPr>
          <p:cNvPr id="4" name="TextBox 3">
            <a:extLst>
              <a:ext uri="{FF2B5EF4-FFF2-40B4-BE49-F238E27FC236}">
                <a16:creationId xmlns:a16="http://schemas.microsoft.com/office/drawing/2014/main" id="{3BFD648E-522D-4CF5-9972-1214502DC320}"/>
              </a:ext>
            </a:extLst>
          </p:cNvPr>
          <p:cNvSpPr txBox="1"/>
          <p:nvPr/>
        </p:nvSpPr>
        <p:spPr>
          <a:xfrm>
            <a:off x="2246692" y="2025972"/>
            <a:ext cx="9161111" cy="1569660"/>
          </a:xfrm>
          <a:prstGeom prst="rect">
            <a:avLst/>
          </a:prstGeom>
          <a:noFill/>
        </p:spPr>
        <p:txBody>
          <a:bodyPr wrap="square" rtlCol="0">
            <a:spAutoFit/>
          </a:bodyPr>
          <a:lstStyle/>
          <a:p>
            <a:r>
              <a:rPr lang="en-US" sz="2400" b="1" dirty="0"/>
              <a:t>“It was recommended that: The A.A.W.S. editorial staff continue to degenderize A.A. literature, with the exception of Bill W.’s writings, as the items are reprinted, e.g., ‘staffing the booth’ rather than ‘manning the booth,’ etc.”</a:t>
            </a:r>
          </a:p>
        </p:txBody>
      </p:sp>
      <p:sp>
        <p:nvSpPr>
          <p:cNvPr id="3" name="TextBox 2">
            <a:extLst>
              <a:ext uri="{FF2B5EF4-FFF2-40B4-BE49-F238E27FC236}">
                <a16:creationId xmlns:a16="http://schemas.microsoft.com/office/drawing/2014/main" id="{1EF126EB-11A1-4601-B5DC-224CDC0ED3CA}"/>
              </a:ext>
            </a:extLst>
          </p:cNvPr>
          <p:cNvSpPr txBox="1"/>
          <p:nvPr/>
        </p:nvSpPr>
        <p:spPr>
          <a:xfrm>
            <a:off x="2246692" y="4492101"/>
            <a:ext cx="8708353" cy="1338828"/>
          </a:xfrm>
          <a:prstGeom prst="rect">
            <a:avLst/>
          </a:prstGeom>
          <a:noFill/>
        </p:spPr>
        <p:txBody>
          <a:bodyPr wrap="square" rtlCol="0">
            <a:spAutoFit/>
          </a:bodyPr>
          <a:lstStyle/>
          <a:p>
            <a:r>
              <a:rPr lang="en-US" sz="2400" b="1" dirty="0">
                <a:solidFill>
                  <a:srgbClr val="C00000"/>
                </a:solidFill>
              </a:rPr>
              <a:t>From the 36</a:t>
            </a:r>
            <a:r>
              <a:rPr lang="en-US" sz="2400" b="1" baseline="30000" dirty="0">
                <a:solidFill>
                  <a:srgbClr val="C00000"/>
                </a:solidFill>
              </a:rPr>
              <a:t>th</a:t>
            </a:r>
            <a:r>
              <a:rPr lang="en-US" sz="2400" b="1" dirty="0">
                <a:solidFill>
                  <a:srgbClr val="C00000"/>
                </a:solidFill>
              </a:rPr>
              <a:t> General Service Conference, April </a:t>
            </a:r>
            <a:r>
              <a:rPr lang="en-US" sz="2400" b="1" u="sng" dirty="0">
                <a:solidFill>
                  <a:srgbClr val="C00000"/>
                </a:solidFill>
              </a:rPr>
              <a:t>1986</a:t>
            </a:r>
            <a:r>
              <a:rPr lang="en-US" sz="2400" b="1" dirty="0">
                <a:solidFill>
                  <a:srgbClr val="C00000"/>
                </a:solidFill>
              </a:rPr>
              <a:t>.</a:t>
            </a:r>
          </a:p>
          <a:p>
            <a:endParaRPr lang="en-US" sz="900" b="1" dirty="0">
              <a:solidFill>
                <a:srgbClr val="C00000"/>
              </a:solidFill>
            </a:endParaRPr>
          </a:p>
          <a:p>
            <a:r>
              <a:rPr lang="en-US" sz="2400" b="1" dirty="0">
                <a:solidFill>
                  <a:srgbClr val="C00000"/>
                </a:solidFill>
              </a:rPr>
              <a:t>See Advisory Actions of the General Service Conference of Alcoholics Anonymous 1951-2018, page 75</a:t>
            </a:r>
          </a:p>
        </p:txBody>
      </p:sp>
    </p:spTree>
    <p:extLst>
      <p:ext uri="{BB962C8B-B14F-4D97-AF65-F5344CB8AC3E}">
        <p14:creationId xmlns:p14="http://schemas.microsoft.com/office/powerpoint/2010/main" val="2851825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6EE3-A33F-4B6E-88BB-6625FA123CB6}"/>
              </a:ext>
            </a:extLst>
          </p:cNvPr>
          <p:cNvSpPr>
            <a:spLocks noGrp="1"/>
          </p:cNvSpPr>
          <p:nvPr>
            <p:ph type="title"/>
          </p:nvPr>
        </p:nvSpPr>
        <p:spPr>
          <a:xfrm>
            <a:off x="2592924" y="249321"/>
            <a:ext cx="8911687" cy="1280890"/>
          </a:xfrm>
        </p:spPr>
        <p:txBody>
          <a:bodyPr/>
          <a:lstStyle/>
          <a:p>
            <a:r>
              <a:rPr lang="en-US" b="1" dirty="0"/>
              <a:t>Grapevine / La Vina Agenda Item E –Background Material</a:t>
            </a:r>
          </a:p>
        </p:txBody>
      </p:sp>
      <p:sp>
        <p:nvSpPr>
          <p:cNvPr id="3" name="TextBox 2">
            <a:extLst>
              <a:ext uri="{FF2B5EF4-FFF2-40B4-BE49-F238E27FC236}">
                <a16:creationId xmlns:a16="http://schemas.microsoft.com/office/drawing/2014/main" id="{CC80BF2F-BD02-4D7D-9F93-62D7CEE7CD63}"/>
              </a:ext>
            </a:extLst>
          </p:cNvPr>
          <p:cNvSpPr txBox="1"/>
          <p:nvPr/>
        </p:nvSpPr>
        <p:spPr>
          <a:xfrm>
            <a:off x="2592924" y="2796467"/>
            <a:ext cx="8131946" cy="2308324"/>
          </a:xfrm>
          <a:prstGeom prst="rect">
            <a:avLst/>
          </a:prstGeom>
          <a:noFill/>
        </p:spPr>
        <p:txBody>
          <a:bodyPr wrap="square" rtlCol="0">
            <a:spAutoFit/>
          </a:bodyPr>
          <a:lstStyle/>
          <a:p>
            <a:pPr marL="285750" indent="-285750">
              <a:buFont typeface="Arial" panose="020B0604020202020204" pitchFamily="34" charset="0"/>
              <a:buChar char="•"/>
            </a:pPr>
            <a:r>
              <a:rPr lang="en-US" sz="2400" b="1" dirty="0"/>
              <a:t>Three Letters from within Area 49 (SENY): one from an individual, and two from groups</a:t>
            </a:r>
          </a:p>
          <a:p>
            <a:pPr marL="285750" indent="-285750">
              <a:buFont typeface="Arial" panose="020B0604020202020204" pitchFamily="34" charset="0"/>
              <a:buChar char="•"/>
            </a:pPr>
            <a:r>
              <a:rPr lang="en-US" sz="2400" b="1" dirty="0"/>
              <a:t>A letter from Area 13 (Washington, D.C.)</a:t>
            </a:r>
          </a:p>
          <a:p>
            <a:pPr marL="285750" indent="-285750">
              <a:buFont typeface="Arial" panose="020B0604020202020204" pitchFamily="34" charset="0"/>
              <a:buChar char="•"/>
            </a:pPr>
            <a:r>
              <a:rPr lang="en-US" sz="2400" b="1" dirty="0"/>
              <a:t>A letter from Area 27 (Louisiana)</a:t>
            </a:r>
          </a:p>
          <a:p>
            <a:pPr marL="285750" indent="-285750">
              <a:buFont typeface="Arial" panose="020B0604020202020204" pitchFamily="34" charset="0"/>
              <a:buChar char="•"/>
            </a:pPr>
            <a:r>
              <a:rPr lang="en-US" sz="2400" b="1" dirty="0"/>
              <a:t>Various documents concerning the Preamble going back to June 1947 (its first printing)</a:t>
            </a:r>
          </a:p>
        </p:txBody>
      </p:sp>
      <p:sp>
        <p:nvSpPr>
          <p:cNvPr id="4" name="TextBox 3">
            <a:extLst>
              <a:ext uri="{FF2B5EF4-FFF2-40B4-BE49-F238E27FC236}">
                <a16:creationId xmlns:a16="http://schemas.microsoft.com/office/drawing/2014/main" id="{87B94961-81A0-4E57-84E2-38635D8D5C9E}"/>
              </a:ext>
            </a:extLst>
          </p:cNvPr>
          <p:cNvSpPr txBox="1"/>
          <p:nvPr/>
        </p:nvSpPr>
        <p:spPr>
          <a:xfrm>
            <a:off x="2753557" y="5533425"/>
            <a:ext cx="6684885" cy="923330"/>
          </a:xfrm>
          <a:prstGeom prst="rect">
            <a:avLst/>
          </a:prstGeom>
          <a:noFill/>
        </p:spPr>
        <p:txBody>
          <a:bodyPr wrap="square" rtlCol="0">
            <a:spAutoFit/>
          </a:bodyPr>
          <a:lstStyle/>
          <a:p>
            <a:r>
              <a:rPr lang="en-US" b="1" dirty="0">
                <a:solidFill>
                  <a:srgbClr val="0000FF"/>
                </a:solidFill>
              </a:rPr>
              <a:t>Your Delegate will be happy to email the full background on this Agenda item to any A.A. member in Area 49 –      just email </a:t>
            </a:r>
            <a:r>
              <a:rPr lang="en-US" b="1" u="sng" dirty="0">
                <a:solidFill>
                  <a:srgbClr val="0000FF"/>
                </a:solidFill>
              </a:rPr>
              <a:t>delegate@aaseny.org</a:t>
            </a:r>
            <a:r>
              <a:rPr lang="en-US" b="1" dirty="0">
                <a:solidFill>
                  <a:srgbClr val="0000FF"/>
                </a:solidFill>
              </a:rPr>
              <a:t>.</a:t>
            </a:r>
          </a:p>
        </p:txBody>
      </p:sp>
      <p:sp>
        <p:nvSpPr>
          <p:cNvPr id="5" name="TextBox 4">
            <a:extLst>
              <a:ext uri="{FF2B5EF4-FFF2-40B4-BE49-F238E27FC236}">
                <a16:creationId xmlns:a16="http://schemas.microsoft.com/office/drawing/2014/main" id="{DBD9A749-92F8-4DE7-B926-D3AF72FDEE44}"/>
              </a:ext>
            </a:extLst>
          </p:cNvPr>
          <p:cNvSpPr txBox="1"/>
          <p:nvPr/>
        </p:nvSpPr>
        <p:spPr>
          <a:xfrm>
            <a:off x="2753557" y="1578208"/>
            <a:ext cx="8219242" cy="954107"/>
          </a:xfrm>
          <a:prstGeom prst="rect">
            <a:avLst/>
          </a:prstGeom>
          <a:noFill/>
        </p:spPr>
        <p:txBody>
          <a:bodyPr wrap="square" rtlCol="0">
            <a:spAutoFit/>
          </a:bodyPr>
          <a:lstStyle/>
          <a:p>
            <a:r>
              <a:rPr lang="en-US" sz="2800" b="1" dirty="0"/>
              <a:t>“Review suggested gender-neutral language options for changes to the A.A. Preamble.”</a:t>
            </a:r>
          </a:p>
        </p:txBody>
      </p:sp>
    </p:spTree>
    <p:extLst>
      <p:ext uri="{BB962C8B-B14F-4D97-AF65-F5344CB8AC3E}">
        <p14:creationId xmlns:p14="http://schemas.microsoft.com/office/powerpoint/2010/main" val="3880854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F366-0EF0-44CF-A6F9-8041C26AA833}"/>
              </a:ext>
            </a:extLst>
          </p:cNvPr>
          <p:cNvSpPr>
            <a:spLocks noGrp="1"/>
          </p:cNvSpPr>
          <p:nvPr>
            <p:ph type="title"/>
          </p:nvPr>
        </p:nvSpPr>
        <p:spPr>
          <a:xfrm>
            <a:off x="2592924" y="624110"/>
            <a:ext cx="8911687" cy="1746228"/>
          </a:xfrm>
        </p:spPr>
        <p:txBody>
          <a:bodyPr>
            <a:normAutofit fontScale="90000"/>
          </a:bodyPr>
          <a:lstStyle/>
          <a:p>
            <a:r>
              <a:rPr lang="en-US" sz="2800" b="1" dirty="0"/>
              <a:t>The GV/LV Committee “considered </a:t>
            </a:r>
            <a:r>
              <a:rPr lang="en-US" sz="2700" b="1" dirty="0"/>
              <a:t>gender-neutral language options for possible changes to the A.A. Preamble and</a:t>
            </a:r>
            <a:r>
              <a:rPr lang="en-US" sz="2800" b="1" dirty="0"/>
              <a:t> </a:t>
            </a:r>
            <a:r>
              <a:rPr lang="en-US" sz="2700" b="1" dirty="0"/>
              <a:t>took no action. The committee felt they needed more information to make a decision”. </a:t>
            </a:r>
          </a:p>
        </p:txBody>
      </p:sp>
    </p:spTree>
    <p:extLst>
      <p:ext uri="{BB962C8B-B14F-4D97-AF65-F5344CB8AC3E}">
        <p14:creationId xmlns:p14="http://schemas.microsoft.com/office/powerpoint/2010/main" val="2330119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F366-0EF0-44CF-A6F9-8041C26AA833}"/>
              </a:ext>
            </a:extLst>
          </p:cNvPr>
          <p:cNvSpPr>
            <a:spLocks noGrp="1"/>
          </p:cNvSpPr>
          <p:nvPr>
            <p:ph type="title"/>
          </p:nvPr>
        </p:nvSpPr>
        <p:spPr>
          <a:xfrm>
            <a:off x="2592924" y="624110"/>
            <a:ext cx="8911687" cy="1746228"/>
          </a:xfrm>
        </p:spPr>
        <p:txBody>
          <a:bodyPr>
            <a:normAutofit fontScale="90000"/>
          </a:bodyPr>
          <a:lstStyle/>
          <a:p>
            <a:r>
              <a:rPr lang="en-US" sz="2800" b="1" dirty="0"/>
              <a:t>The GV/LV Committee “considered </a:t>
            </a:r>
            <a:r>
              <a:rPr lang="en-US" sz="2700" b="1" dirty="0"/>
              <a:t>gender-neutral language options for possible changes to the A.A. Preamble and</a:t>
            </a:r>
            <a:r>
              <a:rPr lang="en-US" sz="2800" b="1" dirty="0"/>
              <a:t> </a:t>
            </a:r>
            <a:r>
              <a:rPr lang="en-US" sz="2700" b="1" dirty="0"/>
              <a:t>took no action. The committee felt they needed more information to make a decision”. </a:t>
            </a:r>
          </a:p>
        </p:txBody>
      </p:sp>
      <p:sp>
        <p:nvSpPr>
          <p:cNvPr id="3" name="TextBox 2">
            <a:extLst>
              <a:ext uri="{FF2B5EF4-FFF2-40B4-BE49-F238E27FC236}">
                <a16:creationId xmlns:a16="http://schemas.microsoft.com/office/drawing/2014/main" id="{73D3801B-E738-4CC4-911D-FBAB7D9C0103}"/>
              </a:ext>
            </a:extLst>
          </p:cNvPr>
          <p:cNvSpPr txBox="1"/>
          <p:nvPr/>
        </p:nvSpPr>
        <p:spPr>
          <a:xfrm>
            <a:off x="2592924" y="2441360"/>
            <a:ext cx="8175690" cy="2092881"/>
          </a:xfrm>
          <a:prstGeom prst="rect">
            <a:avLst/>
          </a:prstGeom>
          <a:noFill/>
        </p:spPr>
        <p:txBody>
          <a:bodyPr wrap="square" rtlCol="0">
            <a:spAutoFit/>
          </a:bodyPr>
          <a:lstStyle/>
          <a:p>
            <a:r>
              <a:rPr lang="en-US" sz="2400" b="1" dirty="0">
                <a:solidFill>
                  <a:srgbClr val="0000FF"/>
                </a:solidFill>
              </a:rPr>
              <a:t>In How the Conference Operates, allowance is made for the possibility of a Floor Action. This may be considered undesirable in many, even most, cases (“trust the process”) – and there is an immediate opportunity for the Conference to decline to discuss it.</a:t>
            </a:r>
          </a:p>
          <a:p>
            <a:endParaRPr lang="en-US" sz="1000" b="1" dirty="0">
              <a:solidFill>
                <a:srgbClr val="339933"/>
              </a:solidFill>
            </a:endParaRPr>
          </a:p>
        </p:txBody>
      </p:sp>
    </p:spTree>
    <p:extLst>
      <p:ext uri="{BB962C8B-B14F-4D97-AF65-F5344CB8AC3E}">
        <p14:creationId xmlns:p14="http://schemas.microsoft.com/office/powerpoint/2010/main" val="2827917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3F366-0EF0-44CF-A6F9-8041C26AA833}"/>
              </a:ext>
            </a:extLst>
          </p:cNvPr>
          <p:cNvSpPr>
            <a:spLocks noGrp="1"/>
          </p:cNvSpPr>
          <p:nvPr>
            <p:ph type="title"/>
          </p:nvPr>
        </p:nvSpPr>
        <p:spPr>
          <a:xfrm>
            <a:off x="2592924" y="624110"/>
            <a:ext cx="8911687" cy="1746228"/>
          </a:xfrm>
        </p:spPr>
        <p:txBody>
          <a:bodyPr>
            <a:normAutofit fontScale="90000"/>
          </a:bodyPr>
          <a:lstStyle/>
          <a:p>
            <a:r>
              <a:rPr lang="en-US" sz="2800" b="1" dirty="0"/>
              <a:t>The GV/LV Committee “considered </a:t>
            </a:r>
            <a:r>
              <a:rPr lang="en-US" sz="2700" b="1" dirty="0"/>
              <a:t>gender-neutral language options for possible changes to the A.A. Preamble and</a:t>
            </a:r>
            <a:r>
              <a:rPr lang="en-US" sz="2800" b="1" dirty="0"/>
              <a:t> </a:t>
            </a:r>
            <a:r>
              <a:rPr lang="en-US" sz="2700" b="1" dirty="0"/>
              <a:t>took no action. The committee felt they needed more information to make a decision”. </a:t>
            </a:r>
          </a:p>
        </p:txBody>
      </p:sp>
      <p:sp>
        <p:nvSpPr>
          <p:cNvPr id="3" name="TextBox 2">
            <a:extLst>
              <a:ext uri="{FF2B5EF4-FFF2-40B4-BE49-F238E27FC236}">
                <a16:creationId xmlns:a16="http://schemas.microsoft.com/office/drawing/2014/main" id="{73D3801B-E738-4CC4-911D-FBAB7D9C0103}"/>
              </a:ext>
            </a:extLst>
          </p:cNvPr>
          <p:cNvSpPr txBox="1"/>
          <p:nvPr/>
        </p:nvSpPr>
        <p:spPr>
          <a:xfrm>
            <a:off x="2592924" y="2441360"/>
            <a:ext cx="8175690" cy="4308872"/>
          </a:xfrm>
          <a:prstGeom prst="rect">
            <a:avLst/>
          </a:prstGeom>
          <a:noFill/>
        </p:spPr>
        <p:txBody>
          <a:bodyPr wrap="square" rtlCol="0">
            <a:spAutoFit/>
          </a:bodyPr>
          <a:lstStyle/>
          <a:p>
            <a:r>
              <a:rPr lang="en-US" sz="2400" b="1" dirty="0">
                <a:solidFill>
                  <a:srgbClr val="0000FF"/>
                </a:solidFill>
              </a:rPr>
              <a:t>In How the Conference Operates, allowance is made for the possibility of a Floor Action. This may be considered undesirable in many, even most, cases (“trust the process”) – and there is an immediate opportunity for the Conference to decline to discuss it.</a:t>
            </a:r>
          </a:p>
          <a:p>
            <a:endParaRPr lang="en-US" sz="1000" b="1" dirty="0">
              <a:solidFill>
                <a:srgbClr val="339933"/>
              </a:solidFill>
            </a:endParaRPr>
          </a:p>
          <a:p>
            <a:r>
              <a:rPr lang="en-US" sz="2400" b="1" dirty="0">
                <a:solidFill>
                  <a:srgbClr val="FF0000"/>
                </a:solidFill>
              </a:rPr>
              <a:t>I guess we’re alcoholics.  </a:t>
            </a:r>
            <a:r>
              <a:rPr lang="en-US" sz="2400" b="1" i="1" u="sng" dirty="0">
                <a:solidFill>
                  <a:srgbClr val="FF0000"/>
                </a:solidFill>
              </a:rPr>
              <a:t>Four</a:t>
            </a:r>
            <a:r>
              <a:rPr lang="en-US" sz="2400" b="1" dirty="0">
                <a:solidFill>
                  <a:srgbClr val="FF0000"/>
                </a:solidFill>
              </a:rPr>
              <a:t> floor actions were brought forth on this item in rapid succession (two of them were nearly identical, and were combined by agreement of the two makers), and so, on the final day of the Conference (when all floor actions are debated) we had three…</a:t>
            </a:r>
          </a:p>
        </p:txBody>
      </p:sp>
    </p:spTree>
    <p:extLst>
      <p:ext uri="{BB962C8B-B14F-4D97-AF65-F5344CB8AC3E}">
        <p14:creationId xmlns:p14="http://schemas.microsoft.com/office/powerpoint/2010/main" val="3709123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416B8E-820D-4BF1-B287-869027FD094C}"/>
              </a:ext>
            </a:extLst>
          </p:cNvPr>
          <p:cNvSpPr txBox="1"/>
          <p:nvPr/>
        </p:nvSpPr>
        <p:spPr>
          <a:xfrm>
            <a:off x="2312633" y="449727"/>
            <a:ext cx="7838982" cy="1384995"/>
          </a:xfrm>
          <a:prstGeom prst="rect">
            <a:avLst/>
          </a:prstGeom>
          <a:noFill/>
        </p:spPr>
        <p:txBody>
          <a:bodyPr wrap="square" rtlCol="0">
            <a:spAutoFit/>
          </a:bodyPr>
          <a:lstStyle/>
          <a:p>
            <a:r>
              <a:rPr lang="en-US" sz="2800" b="1" u="sng" dirty="0">
                <a:latin typeface="+mj-lt"/>
              </a:rPr>
              <a:t>Floor action #2</a:t>
            </a:r>
            <a:r>
              <a:rPr lang="en-US" sz="2800" b="1" dirty="0">
                <a:latin typeface="+mj-lt"/>
              </a:rPr>
              <a:t> – “In Alcoholics Anonymous, we share our experience, strength and hope with each other…”</a:t>
            </a:r>
          </a:p>
        </p:txBody>
      </p:sp>
      <p:sp>
        <p:nvSpPr>
          <p:cNvPr id="3" name="TextBox 2">
            <a:extLst>
              <a:ext uri="{FF2B5EF4-FFF2-40B4-BE49-F238E27FC236}">
                <a16:creationId xmlns:a16="http://schemas.microsoft.com/office/drawing/2014/main" id="{3EAE1227-6CCD-4F4B-884D-C7CD8CEFBE9C}"/>
              </a:ext>
            </a:extLst>
          </p:cNvPr>
          <p:cNvSpPr txBox="1"/>
          <p:nvPr/>
        </p:nvSpPr>
        <p:spPr>
          <a:xfrm>
            <a:off x="2379216" y="2048439"/>
            <a:ext cx="7324078" cy="954107"/>
          </a:xfrm>
          <a:prstGeom prst="rect">
            <a:avLst/>
          </a:prstGeom>
          <a:noFill/>
        </p:spPr>
        <p:txBody>
          <a:bodyPr wrap="square" rtlCol="0">
            <a:spAutoFit/>
          </a:bodyPr>
          <a:lstStyle/>
          <a:p>
            <a:r>
              <a:rPr lang="en-US" sz="2800" b="1" u="sng" dirty="0">
                <a:latin typeface="+mj-lt"/>
              </a:rPr>
              <a:t>Floor action #3</a:t>
            </a:r>
            <a:r>
              <a:rPr lang="en-US" sz="2800" b="1" dirty="0">
                <a:latin typeface="+mj-lt"/>
              </a:rPr>
              <a:t> – “Alcoholics Anonymous is a fellowship of people…”</a:t>
            </a:r>
          </a:p>
        </p:txBody>
      </p:sp>
      <p:sp>
        <p:nvSpPr>
          <p:cNvPr id="4" name="TextBox 3">
            <a:extLst>
              <a:ext uri="{FF2B5EF4-FFF2-40B4-BE49-F238E27FC236}">
                <a16:creationId xmlns:a16="http://schemas.microsoft.com/office/drawing/2014/main" id="{43D4C1C9-AA29-4B57-8D2E-1F19AA37D7DB}"/>
              </a:ext>
            </a:extLst>
          </p:cNvPr>
          <p:cNvSpPr txBox="1"/>
          <p:nvPr/>
        </p:nvSpPr>
        <p:spPr>
          <a:xfrm>
            <a:off x="2379216" y="3305040"/>
            <a:ext cx="7705817" cy="2246769"/>
          </a:xfrm>
          <a:prstGeom prst="rect">
            <a:avLst/>
          </a:prstGeom>
          <a:noFill/>
        </p:spPr>
        <p:txBody>
          <a:bodyPr wrap="square" rtlCol="0">
            <a:spAutoFit/>
          </a:bodyPr>
          <a:lstStyle/>
          <a:p>
            <a:r>
              <a:rPr lang="en-US" sz="2800" b="1" u="sng" dirty="0">
                <a:latin typeface="+mj-lt"/>
              </a:rPr>
              <a:t>Floor action #6</a:t>
            </a:r>
            <a:r>
              <a:rPr lang="en-US" sz="2800" b="1" dirty="0">
                <a:latin typeface="+mj-lt"/>
              </a:rPr>
              <a:t> – </a:t>
            </a:r>
            <a:r>
              <a:rPr lang="en-US" sz="2800" b="1" dirty="0"/>
              <a:t>That the Preamble revision replacing the words “men and women” with the word “people” be presented to the General Service Board for approval as the new revised A.A. Preamble.</a:t>
            </a:r>
            <a:endParaRPr lang="en-US" sz="2800" b="1" dirty="0">
              <a:latin typeface="+mj-lt"/>
            </a:endParaRPr>
          </a:p>
        </p:txBody>
      </p:sp>
    </p:spTree>
    <p:extLst>
      <p:ext uri="{BB962C8B-B14F-4D97-AF65-F5344CB8AC3E}">
        <p14:creationId xmlns:p14="http://schemas.microsoft.com/office/powerpoint/2010/main" val="2016903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06247A-4327-421F-A1C7-1435B5BC564C}"/>
              </a:ext>
            </a:extLst>
          </p:cNvPr>
          <p:cNvSpPr txBox="1"/>
          <p:nvPr/>
        </p:nvSpPr>
        <p:spPr>
          <a:xfrm>
            <a:off x="2654423" y="452761"/>
            <a:ext cx="8442664" cy="4708981"/>
          </a:xfrm>
          <a:prstGeom prst="rect">
            <a:avLst/>
          </a:prstGeom>
          <a:noFill/>
        </p:spPr>
        <p:txBody>
          <a:bodyPr wrap="square" rtlCol="0">
            <a:spAutoFit/>
          </a:bodyPr>
          <a:lstStyle/>
          <a:p>
            <a:r>
              <a:rPr lang="en-US" sz="2800" b="1" dirty="0"/>
              <a:t>After substantial, spirited and thoughtful debate, all three floor actions passed with substantial unanimity, becoming Advisory Actions.</a:t>
            </a:r>
          </a:p>
          <a:p>
            <a:endParaRPr lang="en-US" sz="1000" b="1" dirty="0"/>
          </a:p>
          <a:p>
            <a:r>
              <a:rPr lang="en-US" sz="2800" b="1" dirty="0"/>
              <a:t>On Saturday, May 1</a:t>
            </a:r>
            <a:r>
              <a:rPr lang="en-US" sz="2800" b="1" baseline="30000" dirty="0"/>
              <a:t>st</a:t>
            </a:r>
            <a:r>
              <a:rPr lang="en-US" sz="2800" b="1" dirty="0"/>
              <a:t>, the General Service Board approved all 49 Advisory Actions as issued by the 71</a:t>
            </a:r>
            <a:r>
              <a:rPr lang="en-US" sz="2800" b="1" baseline="30000" dirty="0"/>
              <a:t>st</a:t>
            </a:r>
            <a:r>
              <a:rPr lang="en-US" sz="2800" b="1" dirty="0"/>
              <a:t> General Service Conference, including the </a:t>
            </a:r>
            <a:r>
              <a:rPr lang="en-US" sz="2800" b="1" u="sng" dirty="0"/>
              <a:t>three</a:t>
            </a:r>
            <a:r>
              <a:rPr lang="en-US" sz="2800" b="1" dirty="0"/>
              <a:t> Preamble floor actions.</a:t>
            </a:r>
          </a:p>
          <a:p>
            <a:endParaRPr lang="en-US" sz="1000" b="1" dirty="0"/>
          </a:p>
          <a:p>
            <a:r>
              <a:rPr lang="en-US" sz="2800" b="1" dirty="0"/>
              <a:t>And on May 12</a:t>
            </a:r>
            <a:r>
              <a:rPr lang="en-US" sz="2800" b="1" baseline="30000" dirty="0"/>
              <a:t>th</a:t>
            </a:r>
            <a:r>
              <a:rPr lang="en-US" sz="2800" b="1" dirty="0"/>
              <a:t>, the Grapevine Board approved the new A.A. Preamble wording, changing “men and women” to “people”.</a:t>
            </a:r>
          </a:p>
        </p:txBody>
      </p:sp>
      <p:sp>
        <p:nvSpPr>
          <p:cNvPr id="3" name="TextBox 2">
            <a:extLst>
              <a:ext uri="{FF2B5EF4-FFF2-40B4-BE49-F238E27FC236}">
                <a16:creationId xmlns:a16="http://schemas.microsoft.com/office/drawing/2014/main" id="{62E3CE8E-15A2-4D5E-86A1-9AD580A2B670}"/>
              </a:ext>
            </a:extLst>
          </p:cNvPr>
          <p:cNvSpPr txBox="1"/>
          <p:nvPr/>
        </p:nvSpPr>
        <p:spPr>
          <a:xfrm>
            <a:off x="2654423" y="5575177"/>
            <a:ext cx="7696940" cy="646331"/>
          </a:xfrm>
          <a:prstGeom prst="rect">
            <a:avLst/>
          </a:prstGeom>
          <a:noFill/>
        </p:spPr>
        <p:txBody>
          <a:bodyPr wrap="square" rtlCol="0">
            <a:spAutoFit/>
          </a:bodyPr>
          <a:lstStyle/>
          <a:p>
            <a:r>
              <a:rPr lang="en-US" b="1" dirty="0">
                <a:solidFill>
                  <a:srgbClr val="339933"/>
                </a:solidFill>
              </a:rPr>
              <a:t>Please go to </a:t>
            </a:r>
            <a:r>
              <a:rPr lang="en-US" b="1" dirty="0">
                <a:solidFill>
                  <a:srgbClr val="0000FF"/>
                </a:solidFill>
                <a:hlinkClick r:id="rId2">
                  <a:extLst>
                    <a:ext uri="{A12FA001-AC4F-418D-AE19-62706E023703}">
                      <ahyp:hlinkClr xmlns:ahyp="http://schemas.microsoft.com/office/drawing/2018/hyperlinkcolor" val="tx"/>
                    </a:ext>
                  </a:extLst>
                </a:hlinkClick>
              </a:rPr>
              <a:t>https://www.aaseny.org/from-the-delegate</a:t>
            </a:r>
            <a:r>
              <a:rPr lang="en-US" b="1" dirty="0">
                <a:solidFill>
                  <a:srgbClr val="0000FF"/>
                </a:solidFill>
              </a:rPr>
              <a:t> </a:t>
            </a:r>
            <a:r>
              <a:rPr lang="en-US" b="1" dirty="0">
                <a:solidFill>
                  <a:srgbClr val="339933"/>
                </a:solidFill>
              </a:rPr>
              <a:t>and view the top item, “</a:t>
            </a:r>
            <a:r>
              <a:rPr lang="en-US" b="1" i="0" dirty="0">
                <a:solidFill>
                  <a:srgbClr val="339933"/>
                </a:solidFill>
                <a:effectLst/>
              </a:rPr>
              <a:t>Final Resolution of the Preamble Advisory Action”.</a:t>
            </a:r>
            <a:endParaRPr lang="en-US" b="1" dirty="0">
              <a:solidFill>
                <a:srgbClr val="0000FF"/>
              </a:solidFill>
            </a:endParaRPr>
          </a:p>
        </p:txBody>
      </p:sp>
    </p:spTree>
    <p:extLst>
      <p:ext uri="{BB962C8B-B14F-4D97-AF65-F5344CB8AC3E}">
        <p14:creationId xmlns:p14="http://schemas.microsoft.com/office/powerpoint/2010/main" val="292426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464F-3353-4678-81DE-D48AC88B494A}"/>
              </a:ext>
            </a:extLst>
          </p:cNvPr>
          <p:cNvSpPr>
            <a:spLocks noGrp="1"/>
          </p:cNvSpPr>
          <p:nvPr>
            <p:ph type="title"/>
          </p:nvPr>
        </p:nvSpPr>
        <p:spPr>
          <a:xfrm>
            <a:off x="2246696" y="366658"/>
            <a:ext cx="6764140" cy="982748"/>
          </a:xfrm>
        </p:spPr>
        <p:txBody>
          <a:bodyPr>
            <a:normAutofit/>
          </a:bodyPr>
          <a:lstStyle/>
          <a:p>
            <a:pPr algn="ctr"/>
            <a:r>
              <a:rPr lang="en-US" sz="4800" b="1" dirty="0">
                <a:solidFill>
                  <a:srgbClr val="002060"/>
                </a:solidFill>
              </a:rPr>
              <a:t>Tradition 10</a:t>
            </a:r>
          </a:p>
        </p:txBody>
      </p:sp>
      <p:sp>
        <p:nvSpPr>
          <p:cNvPr id="3" name="TextBox 2">
            <a:extLst>
              <a:ext uri="{FF2B5EF4-FFF2-40B4-BE49-F238E27FC236}">
                <a16:creationId xmlns:a16="http://schemas.microsoft.com/office/drawing/2014/main" id="{266423A1-F116-4B82-A641-9BFE5DF3DE62}"/>
              </a:ext>
            </a:extLst>
          </p:cNvPr>
          <p:cNvSpPr txBox="1"/>
          <p:nvPr/>
        </p:nvSpPr>
        <p:spPr>
          <a:xfrm>
            <a:off x="2246693" y="1250176"/>
            <a:ext cx="9161111" cy="707886"/>
          </a:xfrm>
          <a:prstGeom prst="rect">
            <a:avLst/>
          </a:prstGeom>
          <a:noFill/>
        </p:spPr>
        <p:txBody>
          <a:bodyPr wrap="square" rtlCol="0">
            <a:spAutoFit/>
          </a:bodyPr>
          <a:lstStyle/>
          <a:p>
            <a:r>
              <a:rPr lang="en-US" sz="2000" b="1" dirty="0"/>
              <a:t>The Short Form: Alcoholics Anonymous has no opinion on outside issues; hence the A.A. name ought never be drawn into public controversy. </a:t>
            </a:r>
          </a:p>
        </p:txBody>
      </p:sp>
      <p:sp>
        <p:nvSpPr>
          <p:cNvPr id="4" name="TextBox 3">
            <a:extLst>
              <a:ext uri="{FF2B5EF4-FFF2-40B4-BE49-F238E27FC236}">
                <a16:creationId xmlns:a16="http://schemas.microsoft.com/office/drawing/2014/main" id="{3BFD648E-522D-4CF5-9972-1214502DC320}"/>
              </a:ext>
            </a:extLst>
          </p:cNvPr>
          <p:cNvSpPr txBox="1"/>
          <p:nvPr/>
        </p:nvSpPr>
        <p:spPr>
          <a:xfrm>
            <a:off x="2246692" y="2025972"/>
            <a:ext cx="9161111" cy="1631216"/>
          </a:xfrm>
          <a:prstGeom prst="rect">
            <a:avLst/>
          </a:prstGeom>
          <a:noFill/>
        </p:spPr>
        <p:txBody>
          <a:bodyPr wrap="square" rtlCol="0">
            <a:spAutoFit/>
          </a:bodyPr>
          <a:lstStyle/>
          <a:p>
            <a:r>
              <a:rPr lang="en-US" sz="2000" b="1" dirty="0"/>
              <a:t>The Long Form: No A.A. group or member should ever, in such a way to implicate A.A., express any opinion on outside controversial issues – particularly those of politics, alcohol reform, or sectarian religion. The Alcoholics Anonymous groups oppose no one. Concerning such matters they can express no views whatever. </a:t>
            </a:r>
          </a:p>
        </p:txBody>
      </p:sp>
      <p:sp>
        <p:nvSpPr>
          <p:cNvPr id="6" name="TextBox 5">
            <a:extLst>
              <a:ext uri="{FF2B5EF4-FFF2-40B4-BE49-F238E27FC236}">
                <a16:creationId xmlns:a16="http://schemas.microsoft.com/office/drawing/2014/main" id="{B6089D74-516B-4B78-AB6C-6AA678EC2CA7}"/>
              </a:ext>
            </a:extLst>
          </p:cNvPr>
          <p:cNvSpPr txBox="1"/>
          <p:nvPr/>
        </p:nvSpPr>
        <p:spPr>
          <a:xfrm>
            <a:off x="2246692" y="3782908"/>
            <a:ext cx="8823759" cy="2554545"/>
          </a:xfrm>
          <a:prstGeom prst="rect">
            <a:avLst/>
          </a:prstGeom>
          <a:noFill/>
        </p:spPr>
        <p:txBody>
          <a:bodyPr wrap="square" rtlCol="0">
            <a:spAutoFit/>
          </a:bodyPr>
          <a:lstStyle/>
          <a:p>
            <a:r>
              <a:rPr lang="en-US" sz="2000" b="1" dirty="0">
                <a:solidFill>
                  <a:srgbClr val="0000FF"/>
                </a:solidFill>
              </a:rPr>
              <a:t>Food for thought: is the A.A. Preamble, which applies </a:t>
            </a:r>
            <a:r>
              <a:rPr lang="en-US" sz="2000" b="1" i="1" dirty="0">
                <a:solidFill>
                  <a:srgbClr val="0000FF"/>
                </a:solidFill>
              </a:rPr>
              <a:t>solely</a:t>
            </a:r>
            <a:r>
              <a:rPr lang="en-US" sz="2000" b="1" dirty="0">
                <a:solidFill>
                  <a:srgbClr val="0000FF"/>
                </a:solidFill>
              </a:rPr>
              <a:t> to our Fellowship of Alcoholics Anonymous, and has nothing to do </a:t>
            </a:r>
            <a:r>
              <a:rPr lang="en-US" sz="2000" b="1" i="1" dirty="0">
                <a:solidFill>
                  <a:srgbClr val="0000FF"/>
                </a:solidFill>
              </a:rPr>
              <a:t>whatsoever</a:t>
            </a:r>
            <a:r>
              <a:rPr lang="en-US" sz="2000" b="1" dirty="0">
                <a:solidFill>
                  <a:srgbClr val="0000FF"/>
                </a:solidFill>
              </a:rPr>
              <a:t> with the outside world, really an “outside issue”?</a:t>
            </a:r>
          </a:p>
          <a:p>
            <a:endParaRPr lang="en-US" sz="1000" b="1" dirty="0">
              <a:solidFill>
                <a:srgbClr val="0000FF"/>
              </a:solidFill>
            </a:endParaRPr>
          </a:p>
          <a:p>
            <a:r>
              <a:rPr lang="en-US" sz="2000" b="1" dirty="0">
                <a:solidFill>
                  <a:srgbClr val="0000FF"/>
                </a:solidFill>
              </a:rPr>
              <a:t>With this Advisory Action, our Preamble is now </a:t>
            </a:r>
            <a:r>
              <a:rPr lang="en-US" sz="2000" b="1" u="sng" dirty="0">
                <a:solidFill>
                  <a:srgbClr val="0000FF"/>
                </a:solidFill>
              </a:rPr>
              <a:t>fully</a:t>
            </a:r>
            <a:r>
              <a:rPr lang="en-US" sz="2000" b="1" dirty="0">
                <a:solidFill>
                  <a:srgbClr val="0000FF"/>
                </a:solidFill>
              </a:rPr>
              <a:t> inclusive – and from reading the essay in the “12 and 12” for Tradition 3 (“What would the Master do?”), isn’t that just what we’re supposed to be doing?</a:t>
            </a:r>
          </a:p>
          <a:p>
            <a:endParaRPr lang="en-US" sz="1000" b="1" dirty="0">
              <a:solidFill>
                <a:srgbClr val="0000FF"/>
              </a:solidFill>
            </a:endParaRPr>
          </a:p>
          <a:p>
            <a:r>
              <a:rPr lang="en-US" sz="2000" b="1" dirty="0">
                <a:solidFill>
                  <a:srgbClr val="0000FF"/>
                </a:solidFill>
              </a:rPr>
              <a:t>The key is willingness, and acceptance…</a:t>
            </a:r>
          </a:p>
        </p:txBody>
      </p:sp>
    </p:spTree>
    <p:extLst>
      <p:ext uri="{BB962C8B-B14F-4D97-AF65-F5344CB8AC3E}">
        <p14:creationId xmlns:p14="http://schemas.microsoft.com/office/powerpoint/2010/main" val="14609141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E3F7-73E0-4B62-BBA7-070C3883C47B}"/>
              </a:ext>
            </a:extLst>
          </p:cNvPr>
          <p:cNvSpPr>
            <a:spLocks noGrp="1"/>
          </p:cNvSpPr>
          <p:nvPr>
            <p:ph type="title"/>
          </p:nvPr>
        </p:nvSpPr>
        <p:spPr>
          <a:xfrm>
            <a:off x="3098307" y="517578"/>
            <a:ext cx="6782540" cy="1275711"/>
          </a:xfrm>
        </p:spPr>
        <p:txBody>
          <a:bodyPr>
            <a:normAutofit/>
          </a:bodyPr>
          <a:lstStyle/>
          <a:p>
            <a:pPr algn="ctr"/>
            <a:r>
              <a:rPr lang="en-US" sz="6600" dirty="0">
                <a:solidFill>
                  <a:srgbClr val="002060"/>
                </a:solidFill>
                <a:latin typeface="Bodoni MT Black" panose="02070A03080606020203" pitchFamily="18" charset="0"/>
              </a:rPr>
              <a:t>In Summary</a:t>
            </a:r>
          </a:p>
        </p:txBody>
      </p:sp>
      <p:pic>
        <p:nvPicPr>
          <p:cNvPr id="4" name="Picture 3" descr="&#10;&#10;Description automatically generated with low confidence">
            <a:extLst>
              <a:ext uri="{FF2B5EF4-FFF2-40B4-BE49-F238E27FC236}">
                <a16:creationId xmlns:a16="http://schemas.microsoft.com/office/drawing/2014/main" id="{F4F25B84-5407-4E7D-AEBE-6AB7F6FE2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4223" y="2862031"/>
            <a:ext cx="4619626" cy="3914776"/>
          </a:xfrm>
          <a:prstGeom prst="rect">
            <a:avLst/>
          </a:prstGeom>
        </p:spPr>
      </p:pic>
    </p:spTree>
    <p:extLst>
      <p:ext uri="{BB962C8B-B14F-4D97-AF65-F5344CB8AC3E}">
        <p14:creationId xmlns:p14="http://schemas.microsoft.com/office/powerpoint/2010/main" val="124916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37B776-7B43-4384-A84A-236BC850B0ED}"/>
              </a:ext>
            </a:extLst>
          </p:cNvPr>
          <p:cNvSpPr/>
          <p:nvPr/>
        </p:nvSpPr>
        <p:spPr>
          <a:xfrm>
            <a:off x="2442839" y="-86583"/>
            <a:ext cx="7306322" cy="1754326"/>
          </a:xfrm>
          <a:prstGeom prst="rect">
            <a:avLst/>
          </a:prstGeom>
          <a:noFill/>
        </p:spPr>
        <p:txBody>
          <a:bodyPr wrap="squar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How the Conference Operates</a:t>
            </a:r>
          </a:p>
        </p:txBody>
      </p:sp>
      <p:sp>
        <p:nvSpPr>
          <p:cNvPr id="3" name="Rectangle 2">
            <a:extLst>
              <a:ext uri="{FF2B5EF4-FFF2-40B4-BE49-F238E27FC236}">
                <a16:creationId xmlns:a16="http://schemas.microsoft.com/office/drawing/2014/main" id="{267E248E-FBD5-45F5-89E4-C490710D2005}"/>
              </a:ext>
            </a:extLst>
          </p:cNvPr>
          <p:cNvSpPr/>
          <p:nvPr/>
        </p:nvSpPr>
        <p:spPr>
          <a:xfrm rot="18474929">
            <a:off x="619508" y="2026301"/>
            <a:ext cx="3833101" cy="523220"/>
          </a:xfrm>
          <a:prstGeom prst="rect">
            <a:avLst/>
          </a:prstGeom>
          <a:noFill/>
        </p:spPr>
        <p:txBody>
          <a:bodyPr wrap="none" lIns="91440" tIns="45720" rIns="91440" bIns="45720">
            <a:spAutoFit/>
          </a:bodyPr>
          <a:lstStyle/>
          <a:p>
            <a:pPr algn="ctr"/>
            <a:r>
              <a:rPr lang="en-US" sz="28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Conference Quorum</a:t>
            </a:r>
          </a:p>
        </p:txBody>
      </p:sp>
      <p:sp>
        <p:nvSpPr>
          <p:cNvPr id="4" name="Rectangle 3">
            <a:extLst>
              <a:ext uri="{FF2B5EF4-FFF2-40B4-BE49-F238E27FC236}">
                <a16:creationId xmlns:a16="http://schemas.microsoft.com/office/drawing/2014/main" id="{3758B698-D00D-43C6-8F5C-1C8C99CC1EBB}"/>
              </a:ext>
            </a:extLst>
          </p:cNvPr>
          <p:cNvSpPr/>
          <p:nvPr/>
        </p:nvSpPr>
        <p:spPr>
          <a:xfrm rot="1533042">
            <a:off x="8430020" y="1669494"/>
            <a:ext cx="3430547" cy="830997"/>
          </a:xfrm>
          <a:prstGeom prst="rect">
            <a:avLst/>
          </a:prstGeom>
          <a:noFill/>
        </p:spPr>
        <p:txBody>
          <a:bodyPr wrap="square" lIns="91440" tIns="45720" rIns="91440" bIns="45720">
            <a:spAutoFit/>
          </a:bodyPr>
          <a:lstStyle/>
          <a:p>
            <a:pPr algn="ctr"/>
            <a:r>
              <a:rPr lang="en-US" sz="24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Roberts Rules of Order (modified)</a:t>
            </a:r>
          </a:p>
        </p:txBody>
      </p:sp>
      <p:sp>
        <p:nvSpPr>
          <p:cNvPr id="5" name="Rectangle 4">
            <a:extLst>
              <a:ext uri="{FF2B5EF4-FFF2-40B4-BE49-F238E27FC236}">
                <a16:creationId xmlns:a16="http://schemas.microsoft.com/office/drawing/2014/main" id="{3EC20573-0DC8-4A88-B9C5-4423641E3298}"/>
              </a:ext>
            </a:extLst>
          </p:cNvPr>
          <p:cNvSpPr/>
          <p:nvPr/>
        </p:nvSpPr>
        <p:spPr>
          <a:xfrm rot="3991585">
            <a:off x="3062695" y="2199907"/>
            <a:ext cx="2086701" cy="954107"/>
          </a:xfrm>
          <a:prstGeom prst="rect">
            <a:avLst/>
          </a:prstGeom>
          <a:noFill/>
        </p:spPr>
        <p:txBody>
          <a:bodyPr wrap="square" lIns="91440" tIns="45720" rIns="91440" bIns="45720">
            <a:spAutoFit/>
          </a:bodyPr>
          <a:lstStyle/>
          <a:p>
            <a:pPr algn="ctr"/>
            <a:r>
              <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Committee System</a:t>
            </a:r>
          </a:p>
        </p:txBody>
      </p:sp>
      <p:sp>
        <p:nvSpPr>
          <p:cNvPr id="6" name="Rectangle 5">
            <a:extLst>
              <a:ext uri="{FF2B5EF4-FFF2-40B4-BE49-F238E27FC236}">
                <a16:creationId xmlns:a16="http://schemas.microsoft.com/office/drawing/2014/main" id="{2CC82E34-26C7-4925-BBF8-3CA3B9501402}"/>
              </a:ext>
            </a:extLst>
          </p:cNvPr>
          <p:cNvSpPr/>
          <p:nvPr/>
        </p:nvSpPr>
        <p:spPr>
          <a:xfrm rot="18585508">
            <a:off x="4934348" y="2235637"/>
            <a:ext cx="1867089"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a:ln/>
                <a:solidFill>
                  <a:schemeClr val="accent3"/>
                </a:solidFill>
                <a:effectLst/>
              </a:rPr>
              <a:t>Substantial Unanimity</a:t>
            </a:r>
          </a:p>
        </p:txBody>
      </p:sp>
      <p:sp>
        <p:nvSpPr>
          <p:cNvPr id="7" name="Rectangle 6">
            <a:extLst>
              <a:ext uri="{FF2B5EF4-FFF2-40B4-BE49-F238E27FC236}">
                <a16:creationId xmlns:a16="http://schemas.microsoft.com/office/drawing/2014/main" id="{854084D6-44FF-4299-8B30-25583D61CE82}"/>
              </a:ext>
            </a:extLst>
          </p:cNvPr>
          <p:cNvSpPr/>
          <p:nvPr/>
        </p:nvSpPr>
        <p:spPr>
          <a:xfrm rot="4377323">
            <a:off x="10056167" y="5235762"/>
            <a:ext cx="2103078" cy="954107"/>
          </a:xfrm>
          <a:prstGeom prst="rect">
            <a:avLst/>
          </a:prstGeom>
          <a:noFill/>
        </p:spPr>
        <p:txBody>
          <a:bodyPr wrap="square" lIns="91440" tIns="45720" rIns="91440" bIns="45720">
            <a:spAutoFit/>
          </a:bodyPr>
          <a:lstStyle/>
          <a:p>
            <a:pPr algn="ctr"/>
            <a:r>
              <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Minority Opinion</a:t>
            </a:r>
          </a:p>
        </p:txBody>
      </p:sp>
      <p:sp>
        <p:nvSpPr>
          <p:cNvPr id="8" name="Rectangle 7">
            <a:extLst>
              <a:ext uri="{FF2B5EF4-FFF2-40B4-BE49-F238E27FC236}">
                <a16:creationId xmlns:a16="http://schemas.microsoft.com/office/drawing/2014/main" id="{558C4D85-8DA5-48A9-AE6F-06CE28620B52}"/>
              </a:ext>
            </a:extLst>
          </p:cNvPr>
          <p:cNvSpPr/>
          <p:nvPr/>
        </p:nvSpPr>
        <p:spPr>
          <a:xfrm rot="13483764">
            <a:off x="250306" y="5186207"/>
            <a:ext cx="3373514" cy="830997"/>
          </a:xfrm>
          <a:prstGeom prst="rect">
            <a:avLst/>
          </a:prstGeom>
          <a:noFill/>
        </p:spPr>
        <p:txBody>
          <a:bodyPr wrap="square" lIns="91440" tIns="45720" rIns="91440" bIns="45720">
            <a:spAutoFit/>
          </a:bodyPr>
          <a:lstStyle/>
          <a:p>
            <a:pPr algn="ctr"/>
            <a:r>
              <a:rPr lang="en-US" sz="2400" b="1" cap="none" spc="0" dirty="0">
                <a:ln w="12700">
                  <a:solidFill>
                    <a:schemeClr val="accent5"/>
                  </a:solidFill>
                  <a:prstDash val="solid"/>
                </a:ln>
                <a:pattFill prst="ltDnDiag">
                  <a:fgClr>
                    <a:schemeClr val="accent5">
                      <a:lumMod val="60000"/>
                      <a:lumOff val="40000"/>
                    </a:schemeClr>
                  </a:fgClr>
                  <a:bgClr>
                    <a:schemeClr val="bg1"/>
                  </a:bgClr>
                </a:pattFill>
                <a:effectLst/>
              </a:rPr>
              <a:t>General Rules of Debate and Voting</a:t>
            </a:r>
          </a:p>
        </p:txBody>
      </p:sp>
      <p:sp>
        <p:nvSpPr>
          <p:cNvPr id="9" name="Rectangle 8">
            <a:extLst>
              <a:ext uri="{FF2B5EF4-FFF2-40B4-BE49-F238E27FC236}">
                <a16:creationId xmlns:a16="http://schemas.microsoft.com/office/drawing/2014/main" id="{B3ACCA12-29C7-4772-8462-7B967C187C16}"/>
              </a:ext>
            </a:extLst>
          </p:cNvPr>
          <p:cNvSpPr/>
          <p:nvPr/>
        </p:nvSpPr>
        <p:spPr>
          <a:xfrm rot="3953104">
            <a:off x="1328137" y="4261718"/>
            <a:ext cx="3658789" cy="954107"/>
          </a:xfrm>
          <a:prstGeom prst="rect">
            <a:avLst/>
          </a:prstGeom>
          <a:noFill/>
        </p:spPr>
        <p:txBody>
          <a:bodyPr wrap="square" lIns="91440" tIns="45720" rIns="91440" bIns="45720">
            <a:spAutoFit/>
          </a:bodyPr>
          <a:lstStyle/>
          <a:p>
            <a:pPr algn="ctr"/>
            <a:r>
              <a:rPr lang="en-US" sz="2800" b="0" cap="none" spc="0" dirty="0">
                <a:ln w="0"/>
                <a:gradFill>
                  <a:gsLst>
                    <a:gs pos="21000">
                      <a:srgbClr val="53575C"/>
                    </a:gs>
                    <a:gs pos="88000">
                      <a:srgbClr val="C5C7CA"/>
                    </a:gs>
                  </a:gsLst>
                  <a:lin ang="5400000"/>
                </a:gradFill>
                <a:effectLst/>
              </a:rPr>
              <a:t>Motions Made During Conference</a:t>
            </a:r>
          </a:p>
        </p:txBody>
      </p:sp>
      <p:sp>
        <p:nvSpPr>
          <p:cNvPr id="10" name="Rectangle 9">
            <a:extLst>
              <a:ext uri="{FF2B5EF4-FFF2-40B4-BE49-F238E27FC236}">
                <a16:creationId xmlns:a16="http://schemas.microsoft.com/office/drawing/2014/main" id="{16A6AA99-19F2-4FB6-83D1-2F94EC34B770}"/>
              </a:ext>
            </a:extLst>
          </p:cNvPr>
          <p:cNvSpPr/>
          <p:nvPr/>
        </p:nvSpPr>
        <p:spPr>
          <a:xfrm rot="18930984">
            <a:off x="9614616" y="3406597"/>
            <a:ext cx="2052675" cy="954107"/>
          </a:xfrm>
          <a:prstGeom prst="rect">
            <a:avLst/>
          </a:prstGeom>
          <a:noFill/>
        </p:spPr>
        <p:txBody>
          <a:bodyPr wrap="square" lIns="91440" tIns="45720" rIns="91440" bIns="45720">
            <a:spAutoFit/>
          </a:bodyPr>
          <a:lstStyle/>
          <a:p>
            <a:pPr algn="ctr"/>
            <a:r>
              <a:rPr lang="en-US" sz="2800" b="1" cap="none" spc="50" dirty="0">
                <a:ln w="9525" cmpd="sng">
                  <a:solidFill>
                    <a:schemeClr val="accent1"/>
                  </a:solidFill>
                  <a:prstDash val="solid"/>
                </a:ln>
                <a:solidFill>
                  <a:srgbClr val="70AD47">
                    <a:tint val="1000"/>
                  </a:srgbClr>
                </a:solidFill>
                <a:effectLst>
                  <a:glow rad="38100">
                    <a:schemeClr val="accent1">
                      <a:alpha val="40000"/>
                    </a:schemeClr>
                  </a:glow>
                </a:effectLst>
              </a:rPr>
              <a:t>Tabling a Motion</a:t>
            </a:r>
          </a:p>
        </p:txBody>
      </p:sp>
      <p:sp>
        <p:nvSpPr>
          <p:cNvPr id="11" name="Rectangle 10">
            <a:extLst>
              <a:ext uri="{FF2B5EF4-FFF2-40B4-BE49-F238E27FC236}">
                <a16:creationId xmlns:a16="http://schemas.microsoft.com/office/drawing/2014/main" id="{8FC5BFED-6F57-48F5-975C-0AF3D87533F5}"/>
              </a:ext>
            </a:extLst>
          </p:cNvPr>
          <p:cNvSpPr/>
          <p:nvPr/>
        </p:nvSpPr>
        <p:spPr>
          <a:xfrm rot="20535556">
            <a:off x="3541724" y="4152132"/>
            <a:ext cx="2083934" cy="830997"/>
          </a:xfrm>
          <a:prstGeom prst="rect">
            <a:avLst/>
          </a:prstGeom>
          <a:noFill/>
        </p:spPr>
        <p:txBody>
          <a:bodyPr wrap="squar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Motion to Recommit</a:t>
            </a:r>
          </a:p>
        </p:txBody>
      </p:sp>
      <p:sp>
        <p:nvSpPr>
          <p:cNvPr id="12" name="Rectangle 11">
            <a:extLst>
              <a:ext uri="{FF2B5EF4-FFF2-40B4-BE49-F238E27FC236}">
                <a16:creationId xmlns:a16="http://schemas.microsoft.com/office/drawing/2014/main" id="{378F7923-BF74-43CA-BF7B-ABDD62BDA9B1}"/>
              </a:ext>
            </a:extLst>
          </p:cNvPr>
          <p:cNvSpPr/>
          <p:nvPr/>
        </p:nvSpPr>
        <p:spPr>
          <a:xfrm rot="9759860">
            <a:off x="7933790" y="5235761"/>
            <a:ext cx="2512356" cy="954107"/>
          </a:xfrm>
          <a:prstGeom prst="rect">
            <a:avLst/>
          </a:prstGeom>
          <a:noFill/>
        </p:spPr>
        <p:txBody>
          <a:bodyPr wrap="square" lIns="91440" tIns="45720" rIns="91440" bIns="45720">
            <a:spAutoFit/>
          </a:bodyPr>
          <a:lstStyle/>
          <a:p>
            <a:pPr algn="ctr"/>
            <a:r>
              <a:rPr lang="en-US" sz="2800" b="1" cap="none" spc="0" dirty="0">
                <a:ln w="22225">
                  <a:solidFill>
                    <a:schemeClr val="accent2"/>
                  </a:solidFill>
                  <a:prstDash val="solid"/>
                </a:ln>
                <a:solidFill>
                  <a:schemeClr val="accent2">
                    <a:lumMod val="40000"/>
                    <a:lumOff val="60000"/>
                  </a:schemeClr>
                </a:solidFill>
                <a:effectLst/>
              </a:rPr>
              <a:t>Calling the Question</a:t>
            </a:r>
          </a:p>
        </p:txBody>
      </p:sp>
      <p:sp>
        <p:nvSpPr>
          <p:cNvPr id="13" name="Rectangle 12">
            <a:extLst>
              <a:ext uri="{FF2B5EF4-FFF2-40B4-BE49-F238E27FC236}">
                <a16:creationId xmlns:a16="http://schemas.microsoft.com/office/drawing/2014/main" id="{FE35C8C9-7D72-4E3D-B71C-2E61DBEE2ECC}"/>
              </a:ext>
            </a:extLst>
          </p:cNvPr>
          <p:cNvSpPr/>
          <p:nvPr/>
        </p:nvSpPr>
        <p:spPr>
          <a:xfrm rot="19775668">
            <a:off x="6001392" y="2686756"/>
            <a:ext cx="3501278" cy="584775"/>
          </a:xfrm>
          <a:prstGeom prst="rect">
            <a:avLst/>
          </a:prstGeom>
          <a:noFill/>
        </p:spPr>
        <p:txBody>
          <a:bodyPr wrap="none" lIns="91440" tIns="45720" rIns="91440" bIns="45720">
            <a:spAutoFit/>
          </a:bodyPr>
          <a:lstStyle/>
          <a:p>
            <a:pPr algn="ctr"/>
            <a:r>
              <a:rPr lang="en-US" sz="3200" b="1" cap="none" spc="50" dirty="0">
                <a:ln w="0"/>
                <a:solidFill>
                  <a:schemeClr val="bg2"/>
                </a:solidFill>
                <a:effectLst>
                  <a:innerShdw blurRad="63500" dist="50800" dir="13500000">
                    <a:srgbClr val="000000">
                      <a:alpha val="50000"/>
                    </a:srgbClr>
                  </a:innerShdw>
                </a:effectLst>
              </a:rPr>
              <a:t>Reconsideration</a:t>
            </a:r>
          </a:p>
        </p:txBody>
      </p:sp>
      <p:sp>
        <p:nvSpPr>
          <p:cNvPr id="14" name="Rectangle 13">
            <a:extLst>
              <a:ext uri="{FF2B5EF4-FFF2-40B4-BE49-F238E27FC236}">
                <a16:creationId xmlns:a16="http://schemas.microsoft.com/office/drawing/2014/main" id="{5032E054-EFC9-4AE3-990D-83E148CEFE32}"/>
              </a:ext>
            </a:extLst>
          </p:cNvPr>
          <p:cNvSpPr/>
          <p:nvPr/>
        </p:nvSpPr>
        <p:spPr>
          <a:xfrm rot="2521778">
            <a:off x="7169232" y="3805910"/>
            <a:ext cx="1832930" cy="1077218"/>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200" b="1" cap="none" spc="0" dirty="0">
                <a:ln/>
                <a:solidFill>
                  <a:schemeClr val="accent3"/>
                </a:solidFill>
                <a:effectLst/>
              </a:rPr>
              <a:t>Floor Actions</a:t>
            </a:r>
          </a:p>
        </p:txBody>
      </p:sp>
      <p:sp>
        <p:nvSpPr>
          <p:cNvPr id="15" name="Rectangle 14">
            <a:extLst>
              <a:ext uri="{FF2B5EF4-FFF2-40B4-BE49-F238E27FC236}">
                <a16:creationId xmlns:a16="http://schemas.microsoft.com/office/drawing/2014/main" id="{D1A4AD49-4E38-4692-9862-8692AAA7DFFF}"/>
              </a:ext>
            </a:extLst>
          </p:cNvPr>
          <p:cNvSpPr/>
          <p:nvPr/>
        </p:nvSpPr>
        <p:spPr>
          <a:xfrm rot="20625319">
            <a:off x="4166720" y="4759681"/>
            <a:ext cx="3730583" cy="1569660"/>
          </a:xfrm>
          <a:prstGeom prst="rect">
            <a:avLst/>
          </a:prstGeom>
          <a:noFill/>
        </p:spPr>
        <p:txBody>
          <a:bodyPr wrap="square" lIns="91440" tIns="45720" rIns="91440" bIns="45720">
            <a:spAutoFit/>
          </a:bodyPr>
          <a:lstStyle/>
          <a:p>
            <a:pPr algn="ctr"/>
            <a:r>
              <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Declining to Consider a Floor Action</a:t>
            </a:r>
          </a:p>
        </p:txBody>
      </p:sp>
    </p:spTree>
    <p:extLst>
      <p:ext uri="{BB962C8B-B14F-4D97-AF65-F5344CB8AC3E}">
        <p14:creationId xmlns:p14="http://schemas.microsoft.com/office/powerpoint/2010/main" val="3336928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DCCC99-7883-4158-87C2-9F0302120768}"/>
              </a:ext>
            </a:extLst>
          </p:cNvPr>
          <p:cNvSpPr txBox="1"/>
          <p:nvPr/>
        </p:nvSpPr>
        <p:spPr>
          <a:xfrm>
            <a:off x="2663300" y="479395"/>
            <a:ext cx="7936637" cy="3477875"/>
          </a:xfrm>
          <a:prstGeom prst="rect">
            <a:avLst/>
          </a:prstGeom>
          <a:noFill/>
        </p:spPr>
        <p:txBody>
          <a:bodyPr wrap="square" rtlCol="0">
            <a:spAutoFit/>
          </a:bodyPr>
          <a:lstStyle/>
          <a:p>
            <a:pPr algn="ctr"/>
            <a:r>
              <a:rPr lang="en-US" sz="4400" b="1" dirty="0"/>
              <a:t>Thank you, SENY, for this wonderful opportunity to serve all of you, and all of Alcoholics Anonymous, as your Panel 71 Delegate!</a:t>
            </a:r>
          </a:p>
        </p:txBody>
      </p:sp>
      <p:sp>
        <p:nvSpPr>
          <p:cNvPr id="3" name="TextBox 2">
            <a:extLst>
              <a:ext uri="{FF2B5EF4-FFF2-40B4-BE49-F238E27FC236}">
                <a16:creationId xmlns:a16="http://schemas.microsoft.com/office/drawing/2014/main" id="{9DA52433-A517-450A-BCA7-13E2BF127204}"/>
              </a:ext>
            </a:extLst>
          </p:cNvPr>
          <p:cNvSpPr txBox="1"/>
          <p:nvPr/>
        </p:nvSpPr>
        <p:spPr>
          <a:xfrm>
            <a:off x="3417901" y="5060272"/>
            <a:ext cx="6427433" cy="707886"/>
          </a:xfrm>
          <a:prstGeom prst="rect">
            <a:avLst/>
          </a:prstGeom>
          <a:noFill/>
        </p:spPr>
        <p:txBody>
          <a:bodyPr wrap="square" rtlCol="0">
            <a:spAutoFit/>
          </a:bodyPr>
          <a:lstStyle/>
          <a:p>
            <a:pPr algn="ctr"/>
            <a:r>
              <a:rPr lang="en-US" sz="4000" b="1" dirty="0">
                <a:solidFill>
                  <a:srgbClr val="7030A0"/>
                </a:solidFill>
              </a:rPr>
              <a:t>Questions?  Preguntas?</a:t>
            </a:r>
          </a:p>
        </p:txBody>
      </p:sp>
      <p:sp>
        <p:nvSpPr>
          <p:cNvPr id="4" name="TextBox 3">
            <a:extLst>
              <a:ext uri="{FF2B5EF4-FFF2-40B4-BE49-F238E27FC236}">
                <a16:creationId xmlns:a16="http://schemas.microsoft.com/office/drawing/2014/main" id="{B4C2EC47-8861-484F-A231-E8D8FE9013A2}"/>
              </a:ext>
            </a:extLst>
          </p:cNvPr>
          <p:cNvSpPr txBox="1"/>
          <p:nvPr/>
        </p:nvSpPr>
        <p:spPr>
          <a:xfrm>
            <a:off x="2636668" y="4474346"/>
            <a:ext cx="8016536" cy="400110"/>
          </a:xfrm>
          <a:prstGeom prst="rect">
            <a:avLst/>
          </a:prstGeom>
          <a:noFill/>
        </p:spPr>
        <p:txBody>
          <a:bodyPr wrap="square" rtlCol="0">
            <a:spAutoFit/>
          </a:bodyPr>
          <a:lstStyle/>
          <a:p>
            <a:pPr algn="ctr"/>
            <a:r>
              <a:rPr lang="en-US" sz="2000" b="1" dirty="0">
                <a:solidFill>
                  <a:srgbClr val="0000FF"/>
                </a:solidFill>
              </a:rPr>
              <a:t>Tom B., your Delegate and Trusted Servant, Area 49, Panel 71</a:t>
            </a:r>
          </a:p>
        </p:txBody>
      </p:sp>
    </p:spTree>
    <p:extLst>
      <p:ext uri="{BB962C8B-B14F-4D97-AF65-F5344CB8AC3E}">
        <p14:creationId xmlns:p14="http://schemas.microsoft.com/office/powerpoint/2010/main" val="57458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37B776-7B43-4384-A84A-236BC850B0ED}"/>
              </a:ext>
            </a:extLst>
          </p:cNvPr>
          <p:cNvSpPr/>
          <p:nvPr/>
        </p:nvSpPr>
        <p:spPr>
          <a:xfrm>
            <a:off x="2442839" y="-86583"/>
            <a:ext cx="7306322" cy="1754326"/>
          </a:xfrm>
          <a:prstGeom prst="rect">
            <a:avLst/>
          </a:prstGeom>
          <a:noFill/>
        </p:spPr>
        <p:txBody>
          <a:bodyPr wrap="squar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rPr>
              <a:t>How the Conference Operates</a:t>
            </a:r>
          </a:p>
        </p:txBody>
      </p:sp>
      <p:sp>
        <p:nvSpPr>
          <p:cNvPr id="5" name="Rectangle 4">
            <a:extLst>
              <a:ext uri="{FF2B5EF4-FFF2-40B4-BE49-F238E27FC236}">
                <a16:creationId xmlns:a16="http://schemas.microsoft.com/office/drawing/2014/main" id="{3EC20573-0DC8-4A88-B9C5-4423641E3298}"/>
              </a:ext>
            </a:extLst>
          </p:cNvPr>
          <p:cNvSpPr/>
          <p:nvPr/>
        </p:nvSpPr>
        <p:spPr>
          <a:xfrm>
            <a:off x="1162873" y="1871431"/>
            <a:ext cx="2086701" cy="954107"/>
          </a:xfrm>
          <a:prstGeom prst="rect">
            <a:avLst/>
          </a:prstGeom>
          <a:noFill/>
        </p:spPr>
        <p:txBody>
          <a:bodyPr wrap="square" lIns="91440" tIns="45720" rIns="91440" bIns="45720">
            <a:spAutoFit/>
          </a:bodyPr>
          <a:lstStyle/>
          <a:p>
            <a:pPr algn="ctr"/>
            <a:r>
              <a:rPr lang="en-US"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haroni" panose="02010803020104030203" pitchFamily="2" charset="-79"/>
                <a:cs typeface="Aharoni" panose="02010803020104030203" pitchFamily="2" charset="-79"/>
              </a:rPr>
              <a:t>Committee System</a:t>
            </a:r>
          </a:p>
        </p:txBody>
      </p:sp>
      <p:sp>
        <p:nvSpPr>
          <p:cNvPr id="6" name="Rectangle 5">
            <a:extLst>
              <a:ext uri="{FF2B5EF4-FFF2-40B4-BE49-F238E27FC236}">
                <a16:creationId xmlns:a16="http://schemas.microsoft.com/office/drawing/2014/main" id="{2CC82E34-26C7-4925-BBF8-3CA3B9501402}"/>
              </a:ext>
            </a:extLst>
          </p:cNvPr>
          <p:cNvSpPr/>
          <p:nvPr/>
        </p:nvSpPr>
        <p:spPr>
          <a:xfrm>
            <a:off x="1883087" y="3482798"/>
            <a:ext cx="1867089" cy="83099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cap="none" spc="0" dirty="0">
                <a:ln/>
                <a:solidFill>
                  <a:schemeClr val="accent3"/>
                </a:solidFill>
                <a:effectLst/>
              </a:rPr>
              <a:t>Substantial Unanimity</a:t>
            </a:r>
          </a:p>
        </p:txBody>
      </p:sp>
      <p:sp>
        <p:nvSpPr>
          <p:cNvPr id="7" name="Rectangle 6">
            <a:extLst>
              <a:ext uri="{FF2B5EF4-FFF2-40B4-BE49-F238E27FC236}">
                <a16:creationId xmlns:a16="http://schemas.microsoft.com/office/drawing/2014/main" id="{854084D6-44FF-4299-8B30-25583D61CE82}"/>
              </a:ext>
            </a:extLst>
          </p:cNvPr>
          <p:cNvSpPr/>
          <p:nvPr/>
        </p:nvSpPr>
        <p:spPr>
          <a:xfrm>
            <a:off x="2273613" y="4783446"/>
            <a:ext cx="2103078" cy="954107"/>
          </a:xfrm>
          <a:prstGeom prst="rect">
            <a:avLst/>
          </a:prstGeom>
          <a:noFill/>
        </p:spPr>
        <p:txBody>
          <a:bodyPr wrap="square" lIns="91440" tIns="45720" rIns="91440" bIns="45720">
            <a:spAutoFit/>
          </a:bodyPr>
          <a:lstStyle/>
          <a:p>
            <a:pPr algn="ctr"/>
            <a:r>
              <a:rPr lang="en-US" sz="2800" b="1" cap="none" spc="0" dirty="0">
                <a:ln/>
                <a:solidFill>
                  <a:schemeClr val="accent3"/>
                </a:solidFill>
                <a:effectLst/>
              </a:rPr>
              <a:t>Floor Actions</a:t>
            </a:r>
            <a:endParaRPr lang="en-U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7" name="TextBox 16">
            <a:extLst>
              <a:ext uri="{FF2B5EF4-FFF2-40B4-BE49-F238E27FC236}">
                <a16:creationId xmlns:a16="http://schemas.microsoft.com/office/drawing/2014/main" id="{8C300C05-D35F-40E1-B940-35B3F7537512}"/>
              </a:ext>
            </a:extLst>
          </p:cNvPr>
          <p:cNvSpPr txBox="1"/>
          <p:nvPr/>
        </p:nvSpPr>
        <p:spPr>
          <a:xfrm>
            <a:off x="3684233" y="1871432"/>
            <a:ext cx="7066625" cy="954107"/>
          </a:xfrm>
          <a:prstGeom prst="rect">
            <a:avLst/>
          </a:prstGeom>
          <a:noFill/>
        </p:spPr>
        <p:txBody>
          <a:bodyPr wrap="square" rtlCol="0">
            <a:spAutoFit/>
          </a:bodyPr>
          <a:lstStyle/>
          <a:p>
            <a:r>
              <a:rPr lang="en-US" sz="1400" b="1" dirty="0"/>
              <a:t>“To the extent possible, important matters to come before the Conference will be handled via the ‘Committee System’… Members are encouraged to trust the process… Recommendations of Conference committees are automatically motions that have been made and seconded.”</a:t>
            </a:r>
          </a:p>
        </p:txBody>
      </p:sp>
      <p:sp>
        <p:nvSpPr>
          <p:cNvPr id="18" name="TextBox 17">
            <a:extLst>
              <a:ext uri="{FF2B5EF4-FFF2-40B4-BE49-F238E27FC236}">
                <a16:creationId xmlns:a16="http://schemas.microsoft.com/office/drawing/2014/main" id="{FC1532A5-4BBC-4DFC-866D-EF4A330E143E}"/>
              </a:ext>
            </a:extLst>
          </p:cNvPr>
          <p:cNvSpPr txBox="1"/>
          <p:nvPr/>
        </p:nvSpPr>
        <p:spPr>
          <a:xfrm>
            <a:off x="4376691" y="3421244"/>
            <a:ext cx="6835806" cy="954107"/>
          </a:xfrm>
          <a:prstGeom prst="rect">
            <a:avLst/>
          </a:prstGeom>
          <a:noFill/>
        </p:spPr>
        <p:txBody>
          <a:bodyPr wrap="square" rtlCol="0">
            <a:spAutoFit/>
          </a:bodyPr>
          <a:lstStyle/>
          <a:p>
            <a:r>
              <a:rPr lang="en-US" sz="1400" b="1"/>
              <a:t>“All matters of policy (Conference Advisory Actions) require substantial unanimity, that is, </a:t>
            </a:r>
            <a:r>
              <a:rPr lang="en-US" sz="1400" b="1" i="1"/>
              <a:t>a two-thirds majority. </a:t>
            </a:r>
            <a:r>
              <a:rPr lang="en-US" sz="1400" b="1"/>
              <a:t>Any actions, including amendments, that affect an Advisory Action, or motions that might result in such an action, also require </a:t>
            </a:r>
            <a:r>
              <a:rPr lang="en-US" sz="1400" b="1" i="1"/>
              <a:t>a two-thirds majority</a:t>
            </a:r>
            <a:r>
              <a:rPr lang="en-US" sz="1400" b="1"/>
              <a:t>.”</a:t>
            </a:r>
            <a:endParaRPr lang="en-US" sz="1400" b="1" dirty="0"/>
          </a:p>
        </p:txBody>
      </p:sp>
      <p:sp>
        <p:nvSpPr>
          <p:cNvPr id="19" name="TextBox 18">
            <a:extLst>
              <a:ext uri="{FF2B5EF4-FFF2-40B4-BE49-F238E27FC236}">
                <a16:creationId xmlns:a16="http://schemas.microsoft.com/office/drawing/2014/main" id="{6302DDE6-4AAB-41A2-815A-8C74D64F8165}"/>
              </a:ext>
            </a:extLst>
          </p:cNvPr>
          <p:cNvSpPr txBox="1"/>
          <p:nvPr/>
        </p:nvSpPr>
        <p:spPr>
          <a:xfrm>
            <a:off x="5017363" y="4783446"/>
            <a:ext cx="6301666" cy="954107"/>
          </a:xfrm>
          <a:prstGeom prst="rect">
            <a:avLst/>
          </a:prstGeom>
          <a:noFill/>
        </p:spPr>
        <p:txBody>
          <a:bodyPr wrap="square" rtlCol="0">
            <a:spAutoFit/>
          </a:bodyPr>
          <a:lstStyle/>
          <a:p>
            <a:r>
              <a:rPr lang="en-US" sz="1400" b="1" dirty="0"/>
              <a:t>“It is possible for a Conference action to come from the floor, but any matter which falls within the scope of a Conference committee ought first go through that Conference committee, so that the topic may receive due consideration.”</a:t>
            </a:r>
          </a:p>
        </p:txBody>
      </p:sp>
    </p:spTree>
    <p:extLst>
      <p:ext uri="{BB962C8B-B14F-4D97-AF65-F5344CB8AC3E}">
        <p14:creationId xmlns:p14="http://schemas.microsoft.com/office/powerpoint/2010/main" val="416468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37B776-7B43-4384-A84A-236BC850B0ED}"/>
              </a:ext>
            </a:extLst>
          </p:cNvPr>
          <p:cNvSpPr/>
          <p:nvPr/>
        </p:nvSpPr>
        <p:spPr>
          <a:xfrm>
            <a:off x="2442839" y="-86583"/>
            <a:ext cx="7306322" cy="1569660"/>
          </a:xfrm>
          <a:prstGeom prst="rect">
            <a:avLst/>
          </a:prstGeom>
          <a:noFill/>
        </p:spPr>
        <p:txBody>
          <a:bodyPr wrap="square" lIns="91440" tIns="45720" rIns="91440" bIns="45720">
            <a:spAutoFit/>
          </a:bodyPr>
          <a:lstStyle/>
          <a:p>
            <a:pPr algn="ctr"/>
            <a:r>
              <a:rPr lang="en-US" sz="4800" b="1" cap="none" spc="0" dirty="0">
                <a:ln w="0"/>
                <a:solidFill>
                  <a:schemeClr val="tx1"/>
                </a:solidFill>
                <a:effectLst>
                  <a:outerShdw blurRad="38100" dist="19050" dir="2700000" algn="tl" rotWithShape="0">
                    <a:schemeClr val="dk1">
                      <a:alpha val="40000"/>
                    </a:schemeClr>
                  </a:outerShdw>
                </a:effectLst>
              </a:rPr>
              <a:t>How the Conference Operates</a:t>
            </a:r>
          </a:p>
        </p:txBody>
      </p:sp>
      <p:sp>
        <p:nvSpPr>
          <p:cNvPr id="3" name="TextBox 2">
            <a:extLst>
              <a:ext uri="{FF2B5EF4-FFF2-40B4-BE49-F238E27FC236}">
                <a16:creationId xmlns:a16="http://schemas.microsoft.com/office/drawing/2014/main" id="{520BAB0B-5777-42BC-9B4D-C251218597C0}"/>
              </a:ext>
            </a:extLst>
          </p:cNvPr>
          <p:cNvSpPr txBox="1"/>
          <p:nvPr/>
        </p:nvSpPr>
        <p:spPr>
          <a:xfrm>
            <a:off x="1074199" y="1667743"/>
            <a:ext cx="10395752" cy="5078313"/>
          </a:xfrm>
          <a:prstGeom prst="rect">
            <a:avLst/>
          </a:prstGeom>
          <a:noFill/>
        </p:spPr>
        <p:txBody>
          <a:bodyPr wrap="square" rtlCol="0">
            <a:spAutoFit/>
          </a:bodyPr>
          <a:lstStyle/>
          <a:p>
            <a:r>
              <a:rPr lang="en-US" b="1" i="1" dirty="0">
                <a:highlight>
                  <a:srgbClr val="00FFFF"/>
                </a:highlight>
              </a:rPr>
              <a:t>Can the Conference Act for A.A. as a Whole?</a:t>
            </a:r>
          </a:p>
          <a:p>
            <a:r>
              <a:rPr lang="en-US" dirty="0"/>
              <a:t>Here is what co-founder Bill W. has to say about that in </a:t>
            </a:r>
            <a:r>
              <a:rPr lang="en-US" dirty="0">
                <a:highlight>
                  <a:srgbClr val="00FFFF"/>
                </a:highlight>
              </a:rPr>
              <a:t>Concept III</a:t>
            </a:r>
            <a:r>
              <a:rPr lang="en-US" dirty="0"/>
              <a:t> of Twelve Concepts for World Service: “Excepting for its Charter provisions to the contrary, the Conference should always be able to decide which matters it will fully dispose of on its own responsibility, and which questions it will refer to the A.A. groups (or more usually, to their Committee Members or G.S.R.s) for opinion or for definite guidance. Therefore it ought to be clearly understood and agreed that our Conference Delegates are primarily the world servants of A.A. as a whole, that only in a secondary sense do they represent their respective areas. Consequently they should, on final decisions, be entitled to cast their votes in the General Service Conference according to the best dictates of their own judgment and conscience at that time. Similarly, the Trustees of the General Service Board (operating of course within the provisions of their own Charter and Bylaws) should be able at all times to decide when they will act fully on their own responsibility and when they will ask the Conference for its guidance, its approval of a recommendation, or for its actual decision and direction. Within the scope of their defined or implied responsibilities, all Headquarters service corporations, committees, staff or executives should also be possessed of the right to decide when they will act wholly on their own and when they will refer their problems to the next higher authority.”  </a:t>
            </a:r>
            <a:r>
              <a:rPr lang="en-US" b="1" i="1" dirty="0">
                <a:highlight>
                  <a:srgbClr val="00FFFF"/>
                </a:highlight>
              </a:rPr>
              <a:t>The A.A. Service Manual, page S59, 2018-2020 Edition</a:t>
            </a:r>
            <a:endParaRPr lang="en-US" b="1" dirty="0">
              <a:highlight>
                <a:srgbClr val="00FFFF"/>
              </a:highlight>
            </a:endParaRPr>
          </a:p>
        </p:txBody>
      </p:sp>
    </p:spTree>
    <p:extLst>
      <p:ext uri="{BB962C8B-B14F-4D97-AF65-F5344CB8AC3E}">
        <p14:creationId xmlns:p14="http://schemas.microsoft.com/office/powerpoint/2010/main" val="184834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A98B5-8CEE-40B1-88E2-9A4B67FBF7E7}"/>
              </a:ext>
            </a:extLst>
          </p:cNvPr>
          <p:cNvSpPr>
            <a:spLocks noGrp="1"/>
          </p:cNvSpPr>
          <p:nvPr>
            <p:ph type="title"/>
          </p:nvPr>
        </p:nvSpPr>
        <p:spPr>
          <a:xfrm>
            <a:off x="4342660" y="1707841"/>
            <a:ext cx="3506679" cy="1074198"/>
          </a:xfrm>
        </p:spPr>
        <p:txBody>
          <a:bodyPr>
            <a:noAutofit/>
          </a:bodyPr>
          <a:lstStyle/>
          <a:p>
            <a:pPr algn="ctr"/>
            <a:r>
              <a:rPr lang="en-US" sz="6000" b="1" u="sng" dirty="0">
                <a:solidFill>
                  <a:schemeClr val="accent6">
                    <a:lumMod val="75000"/>
                  </a:schemeClr>
                </a:solidFill>
                <a:latin typeface="Aharoni" panose="02010803020104030203" pitchFamily="2" charset="-79"/>
                <a:cs typeface="Aharoni" panose="02010803020104030203" pitchFamily="2" charset="-79"/>
              </a:rPr>
              <a:t>0.757576%</a:t>
            </a:r>
          </a:p>
        </p:txBody>
      </p:sp>
      <p:sp>
        <p:nvSpPr>
          <p:cNvPr id="3" name="TextBox 2">
            <a:extLst>
              <a:ext uri="{FF2B5EF4-FFF2-40B4-BE49-F238E27FC236}">
                <a16:creationId xmlns:a16="http://schemas.microsoft.com/office/drawing/2014/main" id="{3B716F21-E71D-4170-908D-4D34FCD9F606}"/>
              </a:ext>
            </a:extLst>
          </p:cNvPr>
          <p:cNvSpPr txBox="1"/>
          <p:nvPr/>
        </p:nvSpPr>
        <p:spPr>
          <a:xfrm>
            <a:off x="2061099" y="2902999"/>
            <a:ext cx="8069802" cy="2554545"/>
          </a:xfrm>
          <a:prstGeom prst="rect">
            <a:avLst/>
          </a:prstGeom>
          <a:noFill/>
        </p:spPr>
        <p:txBody>
          <a:bodyPr wrap="square" rtlCol="0">
            <a:spAutoFit/>
          </a:bodyPr>
          <a:lstStyle/>
          <a:p>
            <a:r>
              <a:rPr lang="en-US" sz="2400" b="1" dirty="0">
                <a:solidFill>
                  <a:schemeClr val="tx1">
                    <a:lumMod val="95000"/>
                    <a:lumOff val="5000"/>
                  </a:schemeClr>
                </a:solidFill>
                <a:highlight>
                  <a:srgbClr val="FFFF00"/>
                </a:highlight>
              </a:rPr>
              <a:t>Area Delegates, U.S. and Canada</a:t>
            </a:r>
            <a:r>
              <a:rPr lang="en-US" sz="2400" b="1" dirty="0">
                <a:solidFill>
                  <a:schemeClr val="tx1">
                    <a:lumMod val="95000"/>
                    <a:lumOff val="5000"/>
                  </a:schemeClr>
                </a:solidFill>
              </a:rPr>
              <a:t>           </a:t>
            </a:r>
            <a:r>
              <a:rPr lang="en-US" sz="2400" b="1" dirty="0">
                <a:solidFill>
                  <a:schemeClr val="tx1">
                    <a:lumMod val="95000"/>
                    <a:lumOff val="5000"/>
                  </a:schemeClr>
                </a:solidFill>
                <a:highlight>
                  <a:srgbClr val="FFFF00"/>
                </a:highlight>
              </a:rPr>
              <a:t>93</a:t>
            </a:r>
            <a:r>
              <a:rPr lang="en-US" sz="2400" b="1" dirty="0">
                <a:solidFill>
                  <a:schemeClr val="tx1">
                    <a:lumMod val="95000"/>
                    <a:lumOff val="5000"/>
                  </a:schemeClr>
                </a:solidFill>
              </a:rPr>
              <a:t>       </a:t>
            </a:r>
            <a:r>
              <a:rPr lang="en-US" sz="2400" b="1" dirty="0">
                <a:solidFill>
                  <a:schemeClr val="tx1">
                    <a:lumMod val="95000"/>
                    <a:lumOff val="5000"/>
                  </a:schemeClr>
                </a:solidFill>
                <a:highlight>
                  <a:srgbClr val="FFFF00"/>
                </a:highlight>
              </a:rPr>
              <a:t>70.5%</a:t>
            </a:r>
          </a:p>
          <a:p>
            <a:endParaRPr lang="en-US" sz="1000" b="1" dirty="0">
              <a:solidFill>
                <a:schemeClr val="tx1">
                  <a:lumMod val="95000"/>
                  <a:lumOff val="5000"/>
                </a:schemeClr>
              </a:solidFill>
            </a:endParaRPr>
          </a:p>
          <a:p>
            <a:r>
              <a:rPr lang="en-US" sz="2400" b="1" dirty="0">
                <a:solidFill>
                  <a:schemeClr val="tx1">
                    <a:lumMod val="95000"/>
                    <a:lumOff val="5000"/>
                  </a:schemeClr>
                </a:solidFill>
              </a:rPr>
              <a:t>General Service Board Trustees                21       15.9%</a:t>
            </a:r>
          </a:p>
          <a:p>
            <a:endParaRPr lang="en-US" sz="1000" b="1" dirty="0">
              <a:solidFill>
                <a:schemeClr val="tx1">
                  <a:lumMod val="95000"/>
                  <a:lumOff val="5000"/>
                </a:schemeClr>
              </a:solidFill>
            </a:endParaRPr>
          </a:p>
          <a:p>
            <a:r>
              <a:rPr lang="en-US" sz="2400" b="1" dirty="0">
                <a:solidFill>
                  <a:schemeClr val="tx1">
                    <a:lumMod val="95000"/>
                    <a:lumOff val="5000"/>
                  </a:schemeClr>
                </a:solidFill>
              </a:rPr>
              <a:t>Directors of AAWS and GV/LV                     5         3.8%</a:t>
            </a:r>
          </a:p>
          <a:p>
            <a:endParaRPr lang="en-US" sz="1000" b="1" dirty="0">
              <a:solidFill>
                <a:schemeClr val="tx1">
                  <a:lumMod val="95000"/>
                  <a:lumOff val="5000"/>
                </a:schemeClr>
              </a:solidFill>
            </a:endParaRPr>
          </a:p>
          <a:p>
            <a:r>
              <a:rPr lang="en-US" sz="2400" b="1" dirty="0">
                <a:solidFill>
                  <a:schemeClr val="tx1">
                    <a:lumMod val="95000"/>
                    <a:lumOff val="5000"/>
                  </a:schemeClr>
                </a:solidFill>
              </a:rPr>
              <a:t>Staff: General Service &amp; Grapevine         </a:t>
            </a:r>
            <a:r>
              <a:rPr lang="en-US" sz="2400" b="1" u="sng" dirty="0">
                <a:solidFill>
                  <a:schemeClr val="tx1">
                    <a:lumMod val="95000"/>
                    <a:lumOff val="5000"/>
                  </a:schemeClr>
                </a:solidFill>
              </a:rPr>
              <a:t> 13</a:t>
            </a:r>
            <a:r>
              <a:rPr lang="en-US" sz="2400" b="1" dirty="0">
                <a:solidFill>
                  <a:schemeClr val="tx1">
                    <a:lumMod val="95000"/>
                    <a:lumOff val="5000"/>
                  </a:schemeClr>
                </a:solidFill>
              </a:rPr>
              <a:t>       </a:t>
            </a:r>
            <a:r>
              <a:rPr lang="en-US" sz="2400" b="1" u="sng" dirty="0">
                <a:solidFill>
                  <a:schemeClr val="tx1">
                    <a:lumMod val="95000"/>
                    <a:lumOff val="5000"/>
                  </a:schemeClr>
                </a:solidFill>
              </a:rPr>
              <a:t>  9.8%</a:t>
            </a:r>
          </a:p>
          <a:p>
            <a:endParaRPr lang="en-US" sz="1000" b="1" dirty="0">
              <a:solidFill>
                <a:schemeClr val="tx1">
                  <a:lumMod val="95000"/>
                  <a:lumOff val="5000"/>
                </a:schemeClr>
              </a:solidFill>
            </a:endParaRPr>
          </a:p>
          <a:p>
            <a:r>
              <a:rPr lang="en-US" sz="2400" b="1" dirty="0">
                <a:solidFill>
                  <a:schemeClr val="tx1">
                    <a:lumMod val="95000"/>
                    <a:lumOff val="5000"/>
                  </a:schemeClr>
                </a:solidFill>
              </a:rPr>
              <a:t>Total Conference Members, 71</a:t>
            </a:r>
            <a:r>
              <a:rPr lang="en-US" sz="2400" b="1" baseline="30000" dirty="0">
                <a:solidFill>
                  <a:schemeClr val="tx1">
                    <a:lumMod val="95000"/>
                    <a:lumOff val="5000"/>
                  </a:schemeClr>
                </a:solidFill>
              </a:rPr>
              <a:t>st</a:t>
            </a:r>
            <a:r>
              <a:rPr lang="en-US" sz="2400" b="1" dirty="0">
                <a:solidFill>
                  <a:schemeClr val="tx1">
                    <a:lumMod val="95000"/>
                    <a:lumOff val="5000"/>
                  </a:schemeClr>
                </a:solidFill>
              </a:rPr>
              <a:t> GSC     132     100.0%</a:t>
            </a:r>
          </a:p>
        </p:txBody>
      </p:sp>
      <p:sp>
        <p:nvSpPr>
          <p:cNvPr id="4" name="TextBox 3">
            <a:extLst>
              <a:ext uri="{FF2B5EF4-FFF2-40B4-BE49-F238E27FC236}">
                <a16:creationId xmlns:a16="http://schemas.microsoft.com/office/drawing/2014/main" id="{9C893361-45FA-4224-AEA7-5DBA34EB89BD}"/>
              </a:ext>
            </a:extLst>
          </p:cNvPr>
          <p:cNvSpPr txBox="1"/>
          <p:nvPr/>
        </p:nvSpPr>
        <p:spPr>
          <a:xfrm>
            <a:off x="3355759" y="5699464"/>
            <a:ext cx="5655076" cy="707886"/>
          </a:xfrm>
          <a:prstGeom prst="rect">
            <a:avLst/>
          </a:prstGeom>
          <a:noFill/>
        </p:spPr>
        <p:txBody>
          <a:bodyPr wrap="square" rtlCol="0">
            <a:spAutoFit/>
          </a:bodyPr>
          <a:lstStyle/>
          <a:p>
            <a:pPr algn="ctr"/>
            <a:r>
              <a:rPr lang="en-US" sz="2000" b="1" dirty="0">
                <a:solidFill>
                  <a:schemeClr val="accent6">
                    <a:lumMod val="75000"/>
                  </a:schemeClr>
                </a:solidFill>
              </a:rPr>
              <a:t>Each Conference Member’s vote (this year) = roughly ¾ of 1% of the total vote</a:t>
            </a:r>
          </a:p>
        </p:txBody>
      </p:sp>
      <p:sp>
        <p:nvSpPr>
          <p:cNvPr id="7" name="TextBox 6">
            <a:extLst>
              <a:ext uri="{FF2B5EF4-FFF2-40B4-BE49-F238E27FC236}">
                <a16:creationId xmlns:a16="http://schemas.microsoft.com/office/drawing/2014/main" id="{BF656D40-AB57-4A9B-B0CE-A235826BFBAD}"/>
              </a:ext>
            </a:extLst>
          </p:cNvPr>
          <p:cNvSpPr txBox="1"/>
          <p:nvPr/>
        </p:nvSpPr>
        <p:spPr>
          <a:xfrm>
            <a:off x="3048739" y="261291"/>
            <a:ext cx="6094520" cy="1446550"/>
          </a:xfrm>
          <a:prstGeom prst="rect">
            <a:avLst/>
          </a:prstGeom>
          <a:noFill/>
        </p:spPr>
        <p:txBody>
          <a:bodyPr wrap="square">
            <a:spAutoFit/>
          </a:bodyPr>
          <a:lstStyle/>
          <a:p>
            <a:pPr algn="ctr"/>
            <a:r>
              <a:rPr lang="en-US" sz="4400" b="1" cap="none" spc="0" dirty="0">
                <a:ln w="0"/>
                <a:solidFill>
                  <a:schemeClr val="tx1"/>
                </a:solidFill>
                <a:effectLst>
                  <a:outerShdw blurRad="38100" dist="19050" dir="2700000" algn="tl" rotWithShape="0">
                    <a:schemeClr val="dk1">
                      <a:alpha val="40000"/>
                    </a:schemeClr>
                  </a:outerShdw>
                </a:effectLst>
              </a:rPr>
              <a:t>How the Conference Operates</a:t>
            </a:r>
          </a:p>
        </p:txBody>
      </p:sp>
    </p:spTree>
    <p:extLst>
      <p:ext uri="{BB962C8B-B14F-4D97-AF65-F5344CB8AC3E}">
        <p14:creationId xmlns:p14="http://schemas.microsoft.com/office/powerpoint/2010/main" val="374067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B35-DE20-4E12-925C-63CB0FC97961}"/>
              </a:ext>
            </a:extLst>
          </p:cNvPr>
          <p:cNvSpPr>
            <a:spLocks noGrp="1"/>
          </p:cNvSpPr>
          <p:nvPr>
            <p:ph type="title"/>
          </p:nvPr>
        </p:nvSpPr>
        <p:spPr/>
        <p:txBody>
          <a:bodyPr/>
          <a:lstStyle/>
          <a:p>
            <a:pPr algn="ctr"/>
            <a:r>
              <a:rPr lang="en-US" b="1" dirty="0"/>
              <a:t>Alcoholics Anonymous has a new</a:t>
            </a:r>
            <a:br>
              <a:rPr lang="en-US" b="1" dirty="0"/>
            </a:br>
            <a:r>
              <a:rPr lang="en-US" b="1" dirty="0"/>
              <a:t>U.S. Trustee-at-Large</a:t>
            </a:r>
          </a:p>
        </p:txBody>
      </p:sp>
      <p:sp>
        <p:nvSpPr>
          <p:cNvPr id="3" name="TextBox 2">
            <a:extLst>
              <a:ext uri="{FF2B5EF4-FFF2-40B4-BE49-F238E27FC236}">
                <a16:creationId xmlns:a16="http://schemas.microsoft.com/office/drawing/2014/main" id="{024C24FC-D40C-421D-A27C-A8703D8186B9}"/>
              </a:ext>
            </a:extLst>
          </p:cNvPr>
          <p:cNvSpPr txBox="1"/>
          <p:nvPr/>
        </p:nvSpPr>
        <p:spPr>
          <a:xfrm>
            <a:off x="2592924" y="2077374"/>
            <a:ext cx="8762260" cy="4093428"/>
          </a:xfrm>
          <a:prstGeom prst="rect">
            <a:avLst/>
          </a:prstGeom>
          <a:noFill/>
        </p:spPr>
        <p:txBody>
          <a:bodyPr wrap="square" rtlCol="0">
            <a:spAutoFit/>
          </a:bodyPr>
          <a:lstStyle/>
          <a:p>
            <a:r>
              <a:rPr lang="en-US" sz="2000" b="1" i="1" u="sng" dirty="0"/>
              <a:t>With many thanks and much gratitude to Colleen V from Brooklyn</a:t>
            </a:r>
            <a:r>
              <a:rPr lang="en-US" sz="2000" b="1" dirty="0"/>
              <a:t>, who made herself available as Area 49’s candidate for the position.</a:t>
            </a:r>
          </a:p>
          <a:p>
            <a:endParaRPr lang="en-US" sz="2000" b="1" dirty="0"/>
          </a:p>
          <a:p>
            <a:r>
              <a:rPr lang="en-US" sz="2000" b="1" dirty="0"/>
              <a:t>11 of the 18 Areas of the Northeast Region put forth candidates, and after several rounds of voting, Ken T of Eastern Massachusetts was elected to represent our Northeast Region.</a:t>
            </a:r>
          </a:p>
          <a:p>
            <a:endParaRPr lang="en-US" sz="2000" b="1" dirty="0"/>
          </a:p>
          <a:p>
            <a:r>
              <a:rPr lang="en-US" sz="2000" b="1" dirty="0"/>
              <a:t>Each of the 6 U.S. Regions caucused for candidates in the same fashion, and after several votes (consisting of the 79 U.S. Delegates and 8 Trustees serving on the Nominating Committee), we had a new trusted servant:</a:t>
            </a:r>
          </a:p>
          <a:p>
            <a:endParaRPr lang="en-US" sz="2000" b="1" dirty="0"/>
          </a:p>
          <a:p>
            <a:r>
              <a:rPr lang="en-US" sz="2000" b="1" dirty="0"/>
              <a:t>Our new U.S. Trustee-at-Large is Marita H-R, from Area 42, Nevada</a:t>
            </a:r>
          </a:p>
        </p:txBody>
      </p:sp>
    </p:spTree>
    <p:extLst>
      <p:ext uri="{BB962C8B-B14F-4D97-AF65-F5344CB8AC3E}">
        <p14:creationId xmlns:p14="http://schemas.microsoft.com/office/powerpoint/2010/main" val="2552649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9FB35-DE20-4E12-925C-63CB0FC97961}"/>
              </a:ext>
            </a:extLst>
          </p:cNvPr>
          <p:cNvSpPr>
            <a:spLocks noGrp="1"/>
          </p:cNvSpPr>
          <p:nvPr>
            <p:ph type="title"/>
          </p:nvPr>
        </p:nvSpPr>
        <p:spPr>
          <a:xfrm>
            <a:off x="1322774" y="322270"/>
            <a:ext cx="10591060" cy="1240202"/>
          </a:xfrm>
        </p:spPr>
        <p:txBody>
          <a:bodyPr>
            <a:normAutofit/>
          </a:bodyPr>
          <a:lstStyle/>
          <a:p>
            <a:pPr algn="ctr"/>
            <a:r>
              <a:rPr lang="en-US" sz="3200" b="1" dirty="0"/>
              <a:t>Alcoholics Anonymous World Services also has a new slate of Non-Trustee Directors, including:</a:t>
            </a:r>
          </a:p>
        </p:txBody>
      </p:sp>
      <p:sp>
        <p:nvSpPr>
          <p:cNvPr id="3" name="TextBox 2">
            <a:extLst>
              <a:ext uri="{FF2B5EF4-FFF2-40B4-BE49-F238E27FC236}">
                <a16:creationId xmlns:a16="http://schemas.microsoft.com/office/drawing/2014/main" id="{024C24FC-D40C-421D-A27C-A8703D8186B9}"/>
              </a:ext>
            </a:extLst>
          </p:cNvPr>
          <p:cNvSpPr txBox="1"/>
          <p:nvPr/>
        </p:nvSpPr>
        <p:spPr>
          <a:xfrm>
            <a:off x="2388094" y="1562472"/>
            <a:ext cx="8460419" cy="2308324"/>
          </a:xfrm>
          <a:prstGeom prst="rect">
            <a:avLst/>
          </a:prstGeom>
          <a:noFill/>
        </p:spPr>
        <p:txBody>
          <a:bodyPr wrap="square" rtlCol="0">
            <a:spAutoFit/>
          </a:bodyPr>
          <a:lstStyle/>
          <a:p>
            <a:pPr algn="ctr"/>
            <a:r>
              <a:rPr lang="en-US" sz="4800" b="1" i="1" dirty="0">
                <a:solidFill>
                  <a:srgbClr val="0000FF"/>
                </a:solidFill>
              </a:rPr>
              <a:t>Our very own John W. (II), Area 49 Delegate, Panel 67</a:t>
            </a:r>
          </a:p>
          <a:p>
            <a:pPr algn="ctr"/>
            <a:r>
              <a:rPr lang="en-US" sz="4800" b="1" i="1" dirty="0">
                <a:solidFill>
                  <a:srgbClr val="0000FF"/>
                </a:solidFill>
              </a:rPr>
              <a:t>Woo-hoo!!!</a:t>
            </a:r>
          </a:p>
        </p:txBody>
      </p:sp>
      <p:pic>
        <p:nvPicPr>
          <p:cNvPr id="5" name="Picture 4" descr="Blue fireworks explosion in the sky">
            <a:extLst>
              <a:ext uri="{FF2B5EF4-FFF2-40B4-BE49-F238E27FC236}">
                <a16:creationId xmlns:a16="http://schemas.microsoft.com/office/drawing/2014/main" id="{590F425C-81E2-4189-AC57-D822D9AA7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728" y="4172504"/>
            <a:ext cx="6188544" cy="2592281"/>
          </a:xfrm>
          <a:prstGeom prst="rect">
            <a:avLst/>
          </a:prstGeom>
        </p:spPr>
      </p:pic>
    </p:spTree>
    <p:extLst>
      <p:ext uri="{BB962C8B-B14F-4D97-AF65-F5344CB8AC3E}">
        <p14:creationId xmlns:p14="http://schemas.microsoft.com/office/powerpoint/2010/main" val="120048449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1844</TotalTime>
  <Words>3703</Words>
  <Application>Microsoft Office PowerPoint</Application>
  <PresentationFormat>Widescreen</PresentationFormat>
  <Paragraphs>225</Paragraphs>
  <Slides>40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Aharoni</vt:lpstr>
      <vt:lpstr>Arial</vt:lpstr>
      <vt:lpstr>Bodoni MT Black</vt:lpstr>
      <vt:lpstr>Century Gothic</vt:lpstr>
      <vt:lpstr>Courier New</vt:lpstr>
      <vt:lpstr>Wingdings</vt:lpstr>
      <vt:lpstr>Wingdings 3</vt:lpstr>
      <vt:lpstr>Wisp</vt:lpstr>
      <vt:lpstr>The 71st General Service Conference of Alcoholics Anonymous</vt:lpstr>
      <vt:lpstr>WELCOME!</vt:lpstr>
      <vt:lpstr>The Business of A.A. at the General Service Conference</vt:lpstr>
      <vt:lpstr>PowerPoint Presentation</vt:lpstr>
      <vt:lpstr>PowerPoint Presentation</vt:lpstr>
      <vt:lpstr>PowerPoint Presentation</vt:lpstr>
      <vt:lpstr>0.757576%</vt:lpstr>
      <vt:lpstr>Alcoholics Anonymous has a new U.S. Trustee-at-Large</vt:lpstr>
      <vt:lpstr>Alcoholics Anonymous World Services also has a new slate of Non-Trustee Directors, including:</vt:lpstr>
      <vt:lpstr>My Conference Committee – Cooperation with the Professional Community </vt:lpstr>
      <vt:lpstr>This year’s Delegate’s Questionnaire – The results at the 71st GSC – Literature </vt:lpstr>
      <vt:lpstr>This year’s Delegate’s Questionnaire – The results at the 71st GSC – C.P.C. &amp; Corrections </vt:lpstr>
      <vt:lpstr>This year’s Delegate’s Questionnaire – The results at the 71st GSC – Grapevine/La Vina and Public Information </vt:lpstr>
      <vt:lpstr>This year’s Delegate’s Questionnaire – The results at the 71st GSC – Finance &amp; Policy/Admissions </vt:lpstr>
      <vt:lpstr>Advisory Actions re the “Big Book”</vt:lpstr>
      <vt:lpstr>Advisory Actions – Additional Highlights</vt:lpstr>
      <vt:lpstr>The Final Conference Report</vt:lpstr>
      <vt:lpstr>Advisory Actions – Summary</vt:lpstr>
      <vt:lpstr>Additional Information at the 71st General Service Conference</vt:lpstr>
      <vt:lpstr>PowerPoint Presentation</vt:lpstr>
      <vt:lpstr>A Brief – REALLY Brief – Financial Summary </vt:lpstr>
      <vt:lpstr>Reports and Other Cool Stuff (in no particular order)</vt:lpstr>
      <vt:lpstr>“What I Saw and Heard and Felt”</vt:lpstr>
      <vt:lpstr>PowerPoint Presentation</vt:lpstr>
      <vt:lpstr>PowerPoint Presentation</vt:lpstr>
      <vt:lpstr>PowerPoint Presentation</vt:lpstr>
      <vt:lpstr>A spiritual Journey: the A.A. Preamble</vt:lpstr>
      <vt:lpstr>PowerPoint Presentation</vt:lpstr>
      <vt:lpstr>Tradition 10</vt:lpstr>
      <vt:lpstr>An Advisory Action from the Literature Committee</vt:lpstr>
      <vt:lpstr>An Advisory Action from the Literature Committee</vt:lpstr>
      <vt:lpstr>Grapevine / La Vina Agenda Item E –Background Material</vt:lpstr>
      <vt:lpstr>The GV/LV Committee “considered gender-neutral language options for possible changes to the A.A. Preamble and took no action. The committee felt they needed more information to make a decision”. </vt:lpstr>
      <vt:lpstr>The GV/LV Committee “considered gender-neutral language options for possible changes to the A.A. Preamble and took no action. The committee felt they needed more information to make a decision”. </vt:lpstr>
      <vt:lpstr>The GV/LV Committee “considered gender-neutral language options for possible changes to the A.A. Preamble and took no action. The committee felt they needed more information to make a decision”. </vt:lpstr>
      <vt:lpstr>PowerPoint Presentation</vt:lpstr>
      <vt:lpstr>PowerPoint Presentation</vt:lpstr>
      <vt:lpstr>Tradition 10</vt:lpstr>
      <vt:lpstr>In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71st General Service Conference of Alcoholics Anonymous</dc:title>
  <dc:creator>Kathleen Wells</dc:creator>
  <cp:lastModifiedBy>Kathleen Wells</cp:lastModifiedBy>
  <cp:revision>87</cp:revision>
  <cp:lastPrinted>2021-06-12T01:23:26Z</cp:lastPrinted>
  <dcterms:created xsi:type="dcterms:W3CDTF">2021-06-10T20:42:44Z</dcterms:created>
  <dcterms:modified xsi:type="dcterms:W3CDTF">2021-06-12T14:28:13Z</dcterms:modified>
</cp:coreProperties>
</file>