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58" r:id="rId4"/>
    <p:sldId id="259" r:id="rId5"/>
    <p:sldId id="260" r:id="rId6"/>
    <p:sldId id="261" r:id="rId7"/>
    <p:sldId id="262" r:id="rId8"/>
    <p:sldId id="268" r:id="rId9"/>
    <p:sldId id="264"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4/23/2022</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0627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4/23/2022</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77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4/23/2022</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7310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4/23/2022</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5442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4/23/2022</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0520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4/23/2022</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8225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4/23/2022</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92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4/23/2022</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0516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4/23/2022</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686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4/23/2022</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4057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4/23/2022</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0973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4/23/2022</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1236540807"/>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699" r:id="rId6"/>
    <p:sldLayoutId id="2147483695" r:id="rId7"/>
    <p:sldLayoutId id="2147483696" r:id="rId8"/>
    <p:sldLayoutId id="2147483697" r:id="rId9"/>
    <p:sldLayoutId id="2147483698"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4906370-1564-49FA-A802-58546B3922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664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63E7964-0D57-4933-9BC2-EE1E54EEA843}"/>
              </a:ext>
            </a:extLst>
          </p:cNvPr>
          <p:cNvPicPr>
            <a:picLocks noChangeAspect="1"/>
          </p:cNvPicPr>
          <p:nvPr/>
        </p:nvPicPr>
        <p:blipFill rotWithShape="1">
          <a:blip r:embed="rId2">
            <a:alphaModFix amt="55000"/>
          </a:blip>
          <a:srcRect t="2726" b="13004"/>
          <a:stretch/>
        </p:blipFill>
        <p:spPr>
          <a:xfrm>
            <a:off x="20" y="10"/>
            <a:ext cx="12191980" cy="6857990"/>
          </a:xfrm>
          <a:prstGeom prst="rect">
            <a:avLst/>
          </a:prstGeom>
        </p:spPr>
      </p:pic>
      <p:sp>
        <p:nvSpPr>
          <p:cNvPr id="11" name="Oval 10">
            <a:extLst>
              <a:ext uri="{FF2B5EF4-FFF2-40B4-BE49-F238E27FC236}">
                <a16:creationId xmlns:a16="http://schemas.microsoft.com/office/drawing/2014/main" id="{EF640709-BDFD-453B-B75D-6212E7A87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11500" y="370600"/>
            <a:ext cx="5923842" cy="5923842"/>
          </a:xfrm>
          <a:prstGeom prst="ellipse">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58F8D23-8627-45A3-A24E-6E30245784C5}"/>
              </a:ext>
            </a:extLst>
          </p:cNvPr>
          <p:cNvSpPr>
            <a:spLocks noGrp="1"/>
          </p:cNvSpPr>
          <p:nvPr>
            <p:ph type="ctrTitle"/>
          </p:nvPr>
        </p:nvSpPr>
        <p:spPr>
          <a:xfrm>
            <a:off x="3554613" y="894006"/>
            <a:ext cx="5037616" cy="1782006"/>
          </a:xfrm>
        </p:spPr>
        <p:txBody>
          <a:bodyPr>
            <a:normAutofit/>
          </a:bodyPr>
          <a:lstStyle/>
          <a:p>
            <a:r>
              <a:rPr lang="en-US" dirty="0"/>
              <a:t>Service</a:t>
            </a:r>
            <a:br>
              <a:rPr lang="en-US" dirty="0"/>
            </a:br>
            <a:r>
              <a:rPr lang="en-US" dirty="0"/>
              <a:t>Sponsorship</a:t>
            </a:r>
          </a:p>
        </p:txBody>
      </p:sp>
      <p:sp>
        <p:nvSpPr>
          <p:cNvPr id="3" name="Subtitle 2">
            <a:extLst>
              <a:ext uri="{FF2B5EF4-FFF2-40B4-BE49-F238E27FC236}">
                <a16:creationId xmlns:a16="http://schemas.microsoft.com/office/drawing/2014/main" id="{009FB0DD-3A8A-4AF9-B9B4-CA015A7FE749}"/>
              </a:ext>
            </a:extLst>
          </p:cNvPr>
          <p:cNvSpPr>
            <a:spLocks noGrp="1"/>
          </p:cNvSpPr>
          <p:nvPr>
            <p:ph type="subTitle" idx="1"/>
          </p:nvPr>
        </p:nvSpPr>
        <p:spPr>
          <a:xfrm>
            <a:off x="3577192" y="3046602"/>
            <a:ext cx="5037616" cy="2588654"/>
          </a:xfrm>
        </p:spPr>
        <p:txBody>
          <a:bodyPr>
            <a:normAutofit/>
          </a:bodyPr>
          <a:lstStyle/>
          <a:p>
            <a:r>
              <a:rPr lang="en-US" dirty="0"/>
              <a:t>Presented By:</a:t>
            </a:r>
          </a:p>
          <a:p>
            <a:r>
              <a:rPr lang="en-US" dirty="0"/>
              <a:t>Linda K-K, Panel 63 Delegate</a:t>
            </a:r>
          </a:p>
          <a:p>
            <a:r>
              <a:rPr lang="en-US" dirty="0" err="1"/>
              <a:t>lindako@aol.com</a:t>
            </a:r>
            <a:endParaRPr lang="en-US" dirty="0"/>
          </a:p>
          <a:p>
            <a:r>
              <a:rPr lang="en-US" dirty="0"/>
              <a:t>Jeff B., Panel 69 Delegate</a:t>
            </a:r>
          </a:p>
          <a:p>
            <a:r>
              <a:rPr lang="en-US" dirty="0" err="1"/>
              <a:t>a44p69delegate@gmail.com</a:t>
            </a:r>
            <a:endParaRPr lang="en-US" dirty="0"/>
          </a:p>
        </p:txBody>
      </p:sp>
      <p:sp>
        <p:nvSpPr>
          <p:cNvPr id="13" name="Arc 12">
            <a:extLst>
              <a:ext uri="{FF2B5EF4-FFF2-40B4-BE49-F238E27FC236}">
                <a16:creationId xmlns:a16="http://schemas.microsoft.com/office/drawing/2014/main" id="{B4019478-3FDC-438C-8848-1D7DA864A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366740" flipV="1">
            <a:off x="2607299" y="8363"/>
            <a:ext cx="6816262" cy="6816262"/>
          </a:xfrm>
          <a:prstGeom prst="arc">
            <a:avLst>
              <a:gd name="adj1" fmla="val 16200000"/>
              <a:gd name="adj2" fmla="val 20401595"/>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FE406479-1D57-4209-B128-3C81746247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3400" y="4609861"/>
            <a:ext cx="873032" cy="84934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491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Arc 25">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D4906370-1564-49FA-A802-58546B3922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664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A4D6E023-0DF4-44FF-895A-4757D09CE696}"/>
              </a:ext>
            </a:extLst>
          </p:cNvPr>
          <p:cNvPicPr>
            <a:picLocks noChangeAspect="1"/>
          </p:cNvPicPr>
          <p:nvPr/>
        </p:nvPicPr>
        <p:blipFill rotWithShape="1">
          <a:blip r:embed="rId2">
            <a:alphaModFix amt="55000"/>
          </a:blip>
          <a:srcRect t="6427" b="31759"/>
          <a:stretch/>
        </p:blipFill>
        <p:spPr>
          <a:xfrm>
            <a:off x="20" y="10"/>
            <a:ext cx="12191980" cy="6857990"/>
          </a:xfrm>
          <a:prstGeom prst="rect">
            <a:avLst/>
          </a:prstGeom>
        </p:spPr>
      </p:pic>
      <p:sp>
        <p:nvSpPr>
          <p:cNvPr id="30" name="Oval 29">
            <a:extLst>
              <a:ext uri="{FF2B5EF4-FFF2-40B4-BE49-F238E27FC236}">
                <a16:creationId xmlns:a16="http://schemas.microsoft.com/office/drawing/2014/main" id="{EF640709-BDFD-453B-B75D-6212E7A87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11500" y="370600"/>
            <a:ext cx="5923842" cy="5923842"/>
          </a:xfrm>
          <a:prstGeom prst="ellipse">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1D38E73-722A-4103-B5ED-5B1A101366ED}"/>
              </a:ext>
            </a:extLst>
          </p:cNvPr>
          <p:cNvSpPr>
            <a:spLocks noGrp="1"/>
          </p:cNvSpPr>
          <p:nvPr>
            <p:ph type="title"/>
          </p:nvPr>
        </p:nvSpPr>
        <p:spPr>
          <a:xfrm>
            <a:off x="3577192" y="1032483"/>
            <a:ext cx="5037616" cy="2982360"/>
          </a:xfrm>
        </p:spPr>
        <p:txBody>
          <a:bodyPr vert="horz" lIns="91440" tIns="45720" rIns="91440" bIns="45720" rtlCol="0" anchor="b">
            <a:normAutofit/>
          </a:bodyPr>
          <a:lstStyle/>
          <a:p>
            <a:pPr algn="ctr"/>
            <a:r>
              <a:rPr lang="en-US" sz="4700" kern="1200">
                <a:solidFill>
                  <a:schemeClr val="tx1"/>
                </a:solidFill>
                <a:latin typeface="+mj-lt"/>
                <a:ea typeface="+mj-ea"/>
                <a:cs typeface="+mj-cs"/>
              </a:rPr>
              <a:t>Wrap-up and Questions/Discussion</a:t>
            </a:r>
          </a:p>
        </p:txBody>
      </p:sp>
      <p:sp>
        <p:nvSpPr>
          <p:cNvPr id="32" name="Arc 31">
            <a:extLst>
              <a:ext uri="{FF2B5EF4-FFF2-40B4-BE49-F238E27FC236}">
                <a16:creationId xmlns:a16="http://schemas.microsoft.com/office/drawing/2014/main" id="{B4019478-3FDC-438C-8848-1D7DA864A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366740" flipV="1">
            <a:off x="2607299" y="8363"/>
            <a:ext cx="6816262" cy="6816262"/>
          </a:xfrm>
          <a:prstGeom prst="arc">
            <a:avLst>
              <a:gd name="adj1" fmla="val 16200000"/>
              <a:gd name="adj2" fmla="val 20401595"/>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4" name="Oval 33">
            <a:extLst>
              <a:ext uri="{FF2B5EF4-FFF2-40B4-BE49-F238E27FC236}">
                <a16:creationId xmlns:a16="http://schemas.microsoft.com/office/drawing/2014/main" id="{FE406479-1D57-4209-B128-3C81746247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3400" y="4609861"/>
            <a:ext cx="873032" cy="84934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6434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C581890-38D3-459C-9410-12BE69E0FCA6}"/>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Agenda</a:t>
            </a:r>
          </a:p>
        </p:txBody>
      </p:sp>
      <p:sp>
        <p:nvSpPr>
          <p:cNvPr id="3" name="Content Placeholder 2">
            <a:extLst>
              <a:ext uri="{FF2B5EF4-FFF2-40B4-BE49-F238E27FC236}">
                <a16:creationId xmlns:a16="http://schemas.microsoft.com/office/drawing/2014/main" id="{F0098A76-3FAC-460C-87FA-DBAFFAAB0714}"/>
              </a:ext>
            </a:extLst>
          </p:cNvPr>
          <p:cNvSpPr>
            <a:spLocks noGrp="1"/>
          </p:cNvSpPr>
          <p:nvPr>
            <p:ph idx="1"/>
          </p:nvPr>
        </p:nvSpPr>
        <p:spPr>
          <a:xfrm>
            <a:off x="4155322" y="515144"/>
            <a:ext cx="8055727" cy="5585619"/>
          </a:xfrm>
        </p:spPr>
        <p:txBody>
          <a:bodyPr anchor="ctr">
            <a:normAutofit/>
          </a:bodyPr>
          <a:lstStyle/>
          <a:p>
            <a:pPr>
              <a:buFont typeface="Wingdings" panose="05000000000000000000" pitchFamily="2" charset="2"/>
              <a:buChar char="q"/>
            </a:pPr>
            <a:r>
              <a:rPr lang="en-US" dirty="0"/>
              <a:t>  What is Service?</a:t>
            </a:r>
          </a:p>
          <a:p>
            <a:pPr>
              <a:buFont typeface="Wingdings" panose="05000000000000000000" pitchFamily="2" charset="2"/>
              <a:buChar char="q"/>
            </a:pPr>
            <a:r>
              <a:rPr lang="en-US" dirty="0"/>
              <a:t>  The General Service Structure &amp; Intergroup</a:t>
            </a:r>
          </a:p>
          <a:p>
            <a:pPr>
              <a:buFont typeface="Wingdings" panose="05000000000000000000" pitchFamily="2" charset="2"/>
              <a:buChar char="q"/>
            </a:pPr>
            <a:r>
              <a:rPr lang="en-US" dirty="0"/>
              <a:t>  The Importance of Having A Service Sponsor </a:t>
            </a:r>
          </a:p>
          <a:p>
            <a:pPr lvl="1">
              <a:buFont typeface="Wingdings" panose="05000000000000000000" pitchFamily="2" charset="2"/>
              <a:buChar char="v"/>
            </a:pPr>
            <a:r>
              <a:rPr lang="en-US" sz="2800" dirty="0"/>
              <a:t> Pitfalls of not having one</a:t>
            </a:r>
          </a:p>
          <a:p>
            <a:pPr>
              <a:buFont typeface="Wingdings" panose="05000000000000000000" pitchFamily="2" charset="2"/>
              <a:buChar char="q"/>
            </a:pPr>
            <a:r>
              <a:rPr lang="en-US" dirty="0"/>
              <a:t>  The Role of the Service Sponsor for:</a:t>
            </a:r>
          </a:p>
          <a:p>
            <a:pPr lvl="1">
              <a:buFont typeface="Wingdings" panose="05000000000000000000" pitchFamily="2" charset="2"/>
              <a:buChar char="v"/>
            </a:pPr>
            <a:r>
              <a:rPr lang="en-US" sz="2800" dirty="0"/>
              <a:t> Initial Service role: GSR </a:t>
            </a:r>
          </a:p>
          <a:p>
            <a:pPr lvl="1">
              <a:buFont typeface="Wingdings" panose="05000000000000000000" pitchFamily="2" charset="2"/>
              <a:buChar char="v"/>
            </a:pPr>
            <a:r>
              <a:rPr lang="en-US" sz="2800" dirty="0"/>
              <a:t> Intermediate Service role: Area Chair</a:t>
            </a:r>
          </a:p>
          <a:p>
            <a:pPr lvl="1">
              <a:buFont typeface="Wingdings" panose="05000000000000000000" pitchFamily="2" charset="2"/>
              <a:buChar char="v"/>
            </a:pPr>
            <a:r>
              <a:rPr lang="en-US" dirty="0"/>
              <a:t>  </a:t>
            </a:r>
            <a:r>
              <a:rPr lang="en-US" sz="2800" dirty="0"/>
              <a:t>Advanced Service role:  Delegate or below</a:t>
            </a:r>
          </a:p>
          <a:p>
            <a:pPr>
              <a:buFont typeface="Wingdings" panose="05000000000000000000" pitchFamily="2" charset="2"/>
              <a:buChar char="q"/>
            </a:pPr>
            <a:r>
              <a:rPr lang="en-US" dirty="0"/>
              <a:t>  Wrap-up</a:t>
            </a:r>
          </a:p>
          <a:p>
            <a:pPr>
              <a:buFont typeface="Wingdings" panose="05000000000000000000" pitchFamily="2" charset="2"/>
              <a:buChar char="q"/>
            </a:pPr>
            <a:r>
              <a:rPr lang="en-US" dirty="0"/>
              <a:t>  Questions and Discussions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5321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D2E7D-E434-40FB-94DE-2F380C98BD57}"/>
              </a:ext>
            </a:extLst>
          </p:cNvPr>
          <p:cNvSpPr>
            <a:spLocks noGrp="1"/>
          </p:cNvSpPr>
          <p:nvPr>
            <p:ph type="title"/>
          </p:nvPr>
        </p:nvSpPr>
        <p:spPr>
          <a:xfrm>
            <a:off x="4042669" y="365125"/>
            <a:ext cx="4106662" cy="700195"/>
          </a:xfrm>
        </p:spPr>
        <p:txBody>
          <a:bodyPr/>
          <a:lstStyle/>
          <a:p>
            <a:r>
              <a:rPr lang="en-US" dirty="0"/>
              <a:t>What is Service?</a:t>
            </a:r>
          </a:p>
        </p:txBody>
      </p:sp>
      <p:sp>
        <p:nvSpPr>
          <p:cNvPr id="3" name="Content Placeholder 2">
            <a:extLst>
              <a:ext uri="{FF2B5EF4-FFF2-40B4-BE49-F238E27FC236}">
                <a16:creationId xmlns:a16="http://schemas.microsoft.com/office/drawing/2014/main" id="{C75BB8F5-BEAE-4B5E-928A-44487C1B13D2}"/>
              </a:ext>
            </a:extLst>
          </p:cNvPr>
          <p:cNvSpPr>
            <a:spLocks noGrp="1"/>
          </p:cNvSpPr>
          <p:nvPr>
            <p:ph idx="1"/>
          </p:nvPr>
        </p:nvSpPr>
        <p:spPr>
          <a:xfrm>
            <a:off x="838200" y="1660124"/>
            <a:ext cx="10515600" cy="4025243"/>
          </a:xfrm>
        </p:spPr>
        <p:txBody>
          <a:bodyPr>
            <a:normAutofit fontScale="92500"/>
          </a:bodyPr>
          <a:lstStyle/>
          <a:p>
            <a:r>
              <a:rPr lang="en-US" sz="2600" b="1" dirty="0"/>
              <a:t>Definition - </a:t>
            </a:r>
            <a:r>
              <a:rPr lang="en-US" sz="2400" dirty="0"/>
              <a:t>A.A. service is anything whatever that helps us to reach a fellow sufferer</a:t>
            </a:r>
            <a:endParaRPr lang="en-US" sz="2600" b="1" dirty="0"/>
          </a:p>
          <a:p>
            <a:r>
              <a:rPr lang="en-US" sz="2600" b="1" dirty="0"/>
              <a:t>Physically</a:t>
            </a:r>
            <a:r>
              <a:rPr lang="en-US" sz="2600" dirty="0"/>
              <a:t> it is anything from setting up the chairs before a meeting to serving AA as a Delegate to the GSC or a Trustee on the GSB.</a:t>
            </a:r>
          </a:p>
          <a:p>
            <a:r>
              <a:rPr lang="en-US" sz="2600" b="1" dirty="0"/>
              <a:t>Spiritually</a:t>
            </a:r>
            <a:r>
              <a:rPr lang="en-US" sz="2600" dirty="0"/>
              <a:t> or emotionally it is giving back in anyway to AA lovingly, expecting nothing in return but actually getting back more than you could ever give. </a:t>
            </a:r>
          </a:p>
          <a:p>
            <a:r>
              <a:rPr lang="en-US" sz="2600" b="1" dirty="0"/>
              <a:t>Mentally </a:t>
            </a:r>
            <a:r>
              <a:rPr lang="en-US" sz="2600" dirty="0"/>
              <a:t>when done it completes and balances the triangle we all strive to live in.    </a:t>
            </a:r>
          </a:p>
          <a:p>
            <a:r>
              <a:rPr lang="en-US" sz="2600" b="1" dirty="0"/>
              <a:t>Dr. Bob </a:t>
            </a:r>
            <a:r>
              <a:rPr lang="en-US" sz="2600" dirty="0"/>
              <a:t>explained it better than most.</a:t>
            </a:r>
          </a:p>
        </p:txBody>
      </p:sp>
    </p:spTree>
    <p:extLst>
      <p:ext uri="{BB962C8B-B14F-4D97-AF65-F5344CB8AC3E}">
        <p14:creationId xmlns:p14="http://schemas.microsoft.com/office/powerpoint/2010/main" val="2604382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29789-2BFA-4B81-8E88-1A2EAD144EB5}"/>
              </a:ext>
            </a:extLst>
          </p:cNvPr>
          <p:cNvSpPr>
            <a:spLocks noGrp="1"/>
          </p:cNvSpPr>
          <p:nvPr>
            <p:ph type="title"/>
          </p:nvPr>
        </p:nvSpPr>
        <p:spPr>
          <a:xfrm>
            <a:off x="1600200" y="438149"/>
            <a:ext cx="8991600" cy="695325"/>
          </a:xfrm>
        </p:spPr>
        <p:txBody>
          <a:bodyPr>
            <a:normAutofit/>
          </a:bodyPr>
          <a:lstStyle/>
          <a:p>
            <a:r>
              <a:rPr lang="en-US" dirty="0"/>
              <a:t>General Service Structure &amp; Intergroup</a:t>
            </a:r>
          </a:p>
        </p:txBody>
      </p:sp>
      <p:pic>
        <p:nvPicPr>
          <p:cNvPr id="5" name="Picture 4" descr="A picture containing text, map&#10;&#10;Description automatically generated">
            <a:extLst>
              <a:ext uri="{FF2B5EF4-FFF2-40B4-BE49-F238E27FC236}">
                <a16:creationId xmlns:a16="http://schemas.microsoft.com/office/drawing/2014/main" id="{EE5D319C-15BF-4B48-BB98-4C7070D087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7869" y="1384916"/>
            <a:ext cx="5768840" cy="5370713"/>
          </a:xfrm>
          <a:prstGeom prst="rect">
            <a:avLst/>
          </a:prstGeom>
        </p:spPr>
      </p:pic>
      <p:sp>
        <p:nvSpPr>
          <p:cNvPr id="7" name="Arc 6">
            <a:extLst>
              <a:ext uri="{FF2B5EF4-FFF2-40B4-BE49-F238E27FC236}">
                <a16:creationId xmlns:a16="http://schemas.microsoft.com/office/drawing/2014/main" id="{4574CB24-B96E-412B-9C91-12C050443969}"/>
              </a:ext>
            </a:extLst>
          </p:cNvPr>
          <p:cNvSpPr/>
          <p:nvPr/>
        </p:nvSpPr>
        <p:spPr>
          <a:xfrm rot="14858149">
            <a:off x="2857591" y="3432975"/>
            <a:ext cx="1003177" cy="887767"/>
          </a:xfrm>
          <a:prstGeom prst="arc">
            <a:avLst>
              <a:gd name="adj1" fmla="val 9585824"/>
              <a:gd name="adj2" fmla="val 0"/>
            </a:avLst>
          </a:prstGeom>
          <a:ln w="63500">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Arc 7">
            <a:extLst>
              <a:ext uri="{FF2B5EF4-FFF2-40B4-BE49-F238E27FC236}">
                <a16:creationId xmlns:a16="http://schemas.microsoft.com/office/drawing/2014/main" id="{04D0B739-08E0-4D90-A221-9A464622E296}"/>
              </a:ext>
            </a:extLst>
          </p:cNvPr>
          <p:cNvSpPr/>
          <p:nvPr/>
        </p:nvSpPr>
        <p:spPr>
          <a:xfrm rot="14807084">
            <a:off x="2001943" y="2042326"/>
            <a:ext cx="1003177" cy="887767"/>
          </a:xfrm>
          <a:prstGeom prst="arc">
            <a:avLst>
              <a:gd name="adj1" fmla="val 9970543"/>
              <a:gd name="adj2" fmla="val 0"/>
            </a:avLst>
          </a:prstGeom>
          <a:ln w="63500">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Arc 8">
            <a:extLst>
              <a:ext uri="{FF2B5EF4-FFF2-40B4-BE49-F238E27FC236}">
                <a16:creationId xmlns:a16="http://schemas.microsoft.com/office/drawing/2014/main" id="{C1F3E85A-CCA4-4317-BB40-EAD0CABC2E47}"/>
              </a:ext>
            </a:extLst>
          </p:cNvPr>
          <p:cNvSpPr/>
          <p:nvPr/>
        </p:nvSpPr>
        <p:spPr>
          <a:xfrm rot="5618683">
            <a:off x="6412714" y="2926264"/>
            <a:ext cx="708269" cy="602306"/>
          </a:xfrm>
          <a:prstGeom prst="arc">
            <a:avLst>
              <a:gd name="adj1" fmla="val 9585824"/>
              <a:gd name="adj2" fmla="val 3622302"/>
            </a:avLst>
          </a:prstGeom>
          <a:ln w="63500">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433976A7-5A8C-44F6-9AB7-48A7EC7CCDD4}"/>
              </a:ext>
            </a:extLst>
          </p:cNvPr>
          <p:cNvSpPr txBox="1"/>
          <p:nvPr/>
        </p:nvSpPr>
        <p:spPr>
          <a:xfrm>
            <a:off x="5457608" y="4432211"/>
            <a:ext cx="3600667" cy="707886"/>
          </a:xfrm>
          <a:prstGeom prst="rect">
            <a:avLst/>
          </a:prstGeom>
          <a:noFill/>
        </p:spPr>
        <p:txBody>
          <a:bodyPr wrap="square" rtlCol="0">
            <a:spAutoFit/>
          </a:bodyPr>
          <a:lstStyle/>
          <a:p>
            <a:r>
              <a:rPr lang="en-US" sz="2000" b="1" dirty="0"/>
              <a:t>General Service Board</a:t>
            </a:r>
          </a:p>
          <a:p>
            <a:r>
              <a:rPr lang="en-US" sz="2000" b="1" dirty="0"/>
              <a:t>        (7 Cl A, 14 Cl B)</a:t>
            </a:r>
          </a:p>
        </p:txBody>
      </p:sp>
      <p:sp>
        <p:nvSpPr>
          <p:cNvPr id="11" name="TextBox 10">
            <a:extLst>
              <a:ext uri="{FF2B5EF4-FFF2-40B4-BE49-F238E27FC236}">
                <a16:creationId xmlns:a16="http://schemas.microsoft.com/office/drawing/2014/main" id="{B45B5B71-A61E-4342-8C8B-CE7259896ACC}"/>
              </a:ext>
            </a:extLst>
          </p:cNvPr>
          <p:cNvSpPr txBox="1"/>
          <p:nvPr/>
        </p:nvSpPr>
        <p:spPr>
          <a:xfrm>
            <a:off x="5955519" y="5203008"/>
            <a:ext cx="1966454" cy="461665"/>
          </a:xfrm>
          <a:prstGeom prst="rect">
            <a:avLst/>
          </a:prstGeom>
          <a:noFill/>
        </p:spPr>
        <p:txBody>
          <a:bodyPr wrap="square" rtlCol="0">
            <a:spAutoFit/>
          </a:bodyPr>
          <a:lstStyle/>
          <a:p>
            <a:r>
              <a:rPr lang="en-US" sz="2400" b="1" dirty="0"/>
              <a:t>9 Directors</a:t>
            </a:r>
          </a:p>
        </p:txBody>
      </p:sp>
      <p:sp>
        <p:nvSpPr>
          <p:cNvPr id="12" name="TextBox 11">
            <a:extLst>
              <a:ext uri="{FF2B5EF4-FFF2-40B4-BE49-F238E27FC236}">
                <a16:creationId xmlns:a16="http://schemas.microsoft.com/office/drawing/2014/main" id="{E4C8F5FC-F1BA-4C7E-8F8D-2033EC9EF0A4}"/>
              </a:ext>
            </a:extLst>
          </p:cNvPr>
          <p:cNvSpPr txBox="1"/>
          <p:nvPr/>
        </p:nvSpPr>
        <p:spPr>
          <a:xfrm>
            <a:off x="7090447" y="2967335"/>
            <a:ext cx="1152524" cy="461665"/>
          </a:xfrm>
          <a:prstGeom prst="rect">
            <a:avLst/>
          </a:prstGeom>
          <a:noFill/>
        </p:spPr>
        <p:txBody>
          <a:bodyPr wrap="square" rtlCol="0">
            <a:spAutoFit/>
          </a:bodyPr>
          <a:lstStyle/>
          <a:p>
            <a:r>
              <a:rPr lang="en-US" sz="2400" b="1" dirty="0"/>
              <a:t>DCMs</a:t>
            </a:r>
          </a:p>
        </p:txBody>
      </p:sp>
      <p:sp>
        <p:nvSpPr>
          <p:cNvPr id="13" name="TextBox 12">
            <a:extLst>
              <a:ext uri="{FF2B5EF4-FFF2-40B4-BE49-F238E27FC236}">
                <a16:creationId xmlns:a16="http://schemas.microsoft.com/office/drawing/2014/main" id="{77214250-7B42-4E0B-B6E9-87EFA1431808}"/>
              </a:ext>
            </a:extLst>
          </p:cNvPr>
          <p:cNvSpPr txBox="1"/>
          <p:nvPr/>
        </p:nvSpPr>
        <p:spPr>
          <a:xfrm>
            <a:off x="1115902" y="3735843"/>
            <a:ext cx="1732073" cy="461665"/>
          </a:xfrm>
          <a:prstGeom prst="rect">
            <a:avLst/>
          </a:prstGeom>
          <a:noFill/>
        </p:spPr>
        <p:txBody>
          <a:bodyPr wrap="square" rtlCol="0">
            <a:spAutoFit/>
          </a:bodyPr>
          <a:lstStyle/>
          <a:p>
            <a:r>
              <a:rPr lang="en-US" sz="2400" b="1" dirty="0"/>
              <a:t>Delegates</a:t>
            </a:r>
          </a:p>
        </p:txBody>
      </p:sp>
      <p:sp>
        <p:nvSpPr>
          <p:cNvPr id="14" name="TextBox 13">
            <a:extLst>
              <a:ext uri="{FF2B5EF4-FFF2-40B4-BE49-F238E27FC236}">
                <a16:creationId xmlns:a16="http://schemas.microsoft.com/office/drawing/2014/main" id="{3693F57A-2288-4228-9E34-C25E670763D4}"/>
              </a:ext>
            </a:extLst>
          </p:cNvPr>
          <p:cNvSpPr txBox="1"/>
          <p:nvPr/>
        </p:nvSpPr>
        <p:spPr>
          <a:xfrm>
            <a:off x="1019175" y="2368218"/>
            <a:ext cx="1123951" cy="461665"/>
          </a:xfrm>
          <a:prstGeom prst="rect">
            <a:avLst/>
          </a:prstGeom>
          <a:noFill/>
        </p:spPr>
        <p:txBody>
          <a:bodyPr wrap="square" rtlCol="0">
            <a:spAutoFit/>
          </a:bodyPr>
          <a:lstStyle/>
          <a:p>
            <a:r>
              <a:rPr lang="en-US" sz="2400" b="1" dirty="0"/>
              <a:t>GSRs</a:t>
            </a:r>
          </a:p>
        </p:txBody>
      </p:sp>
      <p:sp>
        <p:nvSpPr>
          <p:cNvPr id="15" name="TextBox 14">
            <a:extLst>
              <a:ext uri="{FF2B5EF4-FFF2-40B4-BE49-F238E27FC236}">
                <a16:creationId xmlns:a16="http://schemas.microsoft.com/office/drawing/2014/main" id="{DBA81CA3-C2C8-40E8-8DAF-3BB70F92C883}"/>
              </a:ext>
            </a:extLst>
          </p:cNvPr>
          <p:cNvSpPr txBox="1"/>
          <p:nvPr/>
        </p:nvSpPr>
        <p:spPr>
          <a:xfrm>
            <a:off x="1774605" y="5203008"/>
            <a:ext cx="1966454" cy="461665"/>
          </a:xfrm>
          <a:prstGeom prst="rect">
            <a:avLst/>
          </a:prstGeom>
          <a:noFill/>
        </p:spPr>
        <p:txBody>
          <a:bodyPr wrap="square" rtlCol="0">
            <a:spAutoFit/>
          </a:bodyPr>
          <a:lstStyle/>
          <a:p>
            <a:r>
              <a:rPr lang="en-US" sz="2400" b="1" dirty="0"/>
              <a:t>9 Directors</a:t>
            </a:r>
          </a:p>
        </p:txBody>
      </p:sp>
      <p:cxnSp>
        <p:nvCxnSpPr>
          <p:cNvPr id="17" name="Straight Connector 16">
            <a:extLst>
              <a:ext uri="{FF2B5EF4-FFF2-40B4-BE49-F238E27FC236}">
                <a16:creationId xmlns:a16="http://schemas.microsoft.com/office/drawing/2014/main" id="{42CE4A3E-E6C9-4BB2-A3C9-EDD5AA104513}"/>
              </a:ext>
            </a:extLst>
          </p:cNvPr>
          <p:cNvCxnSpPr>
            <a:cxnSpLocks/>
          </p:cNvCxnSpPr>
          <p:nvPr/>
        </p:nvCxnSpPr>
        <p:spPr>
          <a:xfrm>
            <a:off x="3627216" y="5447955"/>
            <a:ext cx="514222" cy="0"/>
          </a:xfrm>
          <a:prstGeom prst="line">
            <a:avLst/>
          </a:prstGeom>
          <a:ln w="6350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957E697-2994-4E6C-AF6B-3E4A23DCD8EB}"/>
              </a:ext>
            </a:extLst>
          </p:cNvPr>
          <p:cNvCxnSpPr>
            <a:cxnSpLocks/>
          </p:cNvCxnSpPr>
          <p:nvPr/>
        </p:nvCxnSpPr>
        <p:spPr>
          <a:xfrm>
            <a:off x="5427441" y="5447955"/>
            <a:ext cx="514222" cy="0"/>
          </a:xfrm>
          <a:prstGeom prst="line">
            <a:avLst/>
          </a:prstGeom>
          <a:ln w="63500">
            <a:headEnd type="triangle"/>
            <a:tailEnd type="non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ED424839-1E93-4EA7-B6FC-E43A1736504B}"/>
              </a:ext>
            </a:extLst>
          </p:cNvPr>
          <p:cNvSpPr txBox="1"/>
          <p:nvPr/>
        </p:nvSpPr>
        <p:spPr>
          <a:xfrm>
            <a:off x="8715375" y="1704975"/>
            <a:ext cx="3286125" cy="2246769"/>
          </a:xfrm>
          <a:prstGeom prst="rect">
            <a:avLst/>
          </a:prstGeom>
          <a:noFill/>
        </p:spPr>
        <p:txBody>
          <a:bodyPr wrap="square" rtlCol="0">
            <a:spAutoFit/>
          </a:bodyPr>
          <a:lstStyle/>
          <a:p>
            <a:pPr marL="342900" indent="-342900">
              <a:buFont typeface="Wingdings" panose="05000000000000000000" pitchFamily="2" charset="2"/>
              <a:buChar char="q"/>
            </a:pPr>
            <a:r>
              <a:rPr lang="en-US" sz="2000" b="1" dirty="0"/>
              <a:t>Delegated Authority</a:t>
            </a:r>
          </a:p>
          <a:p>
            <a:pPr marL="342900" indent="-342900">
              <a:buFont typeface="Wingdings" panose="05000000000000000000" pitchFamily="2" charset="2"/>
              <a:buChar char="q"/>
            </a:pPr>
            <a:r>
              <a:rPr lang="en-US" sz="2000" b="1" dirty="0"/>
              <a:t>Tradition 2       (Trusted Servants)</a:t>
            </a:r>
          </a:p>
          <a:p>
            <a:pPr marL="342900" indent="-342900">
              <a:buFont typeface="Wingdings" panose="05000000000000000000" pitchFamily="2" charset="2"/>
              <a:buChar char="q"/>
            </a:pPr>
            <a:r>
              <a:rPr lang="en-US" sz="2000" b="1" dirty="0"/>
              <a:t>Two-year Rotation</a:t>
            </a:r>
          </a:p>
          <a:p>
            <a:pPr marL="342900" indent="-342900">
              <a:buFont typeface="Wingdings" panose="05000000000000000000" pitchFamily="2" charset="2"/>
              <a:buChar char="q"/>
            </a:pPr>
            <a:r>
              <a:rPr lang="en-US" sz="2000" b="1" dirty="0"/>
              <a:t>A.A. belongs to the Fellowship</a:t>
            </a:r>
          </a:p>
          <a:p>
            <a:pPr marL="342900" indent="-342900">
              <a:buFont typeface="Wingdings" panose="05000000000000000000" pitchFamily="2" charset="2"/>
              <a:buChar char="q"/>
            </a:pPr>
            <a:endParaRPr lang="en-US" sz="2000" b="1" dirty="0"/>
          </a:p>
        </p:txBody>
      </p:sp>
      <p:sp>
        <p:nvSpPr>
          <p:cNvPr id="21" name="TextBox 20">
            <a:extLst>
              <a:ext uri="{FF2B5EF4-FFF2-40B4-BE49-F238E27FC236}">
                <a16:creationId xmlns:a16="http://schemas.microsoft.com/office/drawing/2014/main" id="{D95F165A-3E43-425A-968E-6D0F0D46B7C6}"/>
              </a:ext>
            </a:extLst>
          </p:cNvPr>
          <p:cNvSpPr txBox="1"/>
          <p:nvPr/>
        </p:nvSpPr>
        <p:spPr>
          <a:xfrm>
            <a:off x="8715375" y="4142638"/>
            <a:ext cx="3276600" cy="1569660"/>
          </a:xfrm>
          <a:prstGeom prst="rect">
            <a:avLst/>
          </a:prstGeom>
          <a:noFill/>
        </p:spPr>
        <p:txBody>
          <a:bodyPr wrap="square" rtlCol="0">
            <a:spAutoFit/>
          </a:bodyPr>
          <a:lstStyle/>
          <a:p>
            <a:r>
              <a:rPr lang="en-US" sz="2400" b="1" dirty="0"/>
              <a:t>Intergroups and Central Offices are outside the General Service structure</a:t>
            </a:r>
          </a:p>
        </p:txBody>
      </p:sp>
    </p:spTree>
    <p:extLst>
      <p:ext uri="{BB962C8B-B14F-4D97-AF65-F5344CB8AC3E}">
        <p14:creationId xmlns:p14="http://schemas.microsoft.com/office/powerpoint/2010/main" val="2473753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8E73-722A-4103-B5ED-5B1A101366ED}"/>
              </a:ext>
            </a:extLst>
          </p:cNvPr>
          <p:cNvSpPr>
            <a:spLocks noGrp="1"/>
          </p:cNvSpPr>
          <p:nvPr>
            <p:ph type="title"/>
          </p:nvPr>
        </p:nvSpPr>
        <p:spPr>
          <a:xfrm>
            <a:off x="1443038" y="365125"/>
            <a:ext cx="9305925" cy="949325"/>
          </a:xfrm>
        </p:spPr>
        <p:txBody>
          <a:bodyPr/>
          <a:lstStyle/>
          <a:p>
            <a:r>
              <a:rPr lang="en-US" dirty="0"/>
              <a:t>Importance of Having a Service Sponsor</a:t>
            </a:r>
          </a:p>
        </p:txBody>
      </p:sp>
      <p:sp>
        <p:nvSpPr>
          <p:cNvPr id="3" name="TextBox 2">
            <a:extLst>
              <a:ext uri="{FF2B5EF4-FFF2-40B4-BE49-F238E27FC236}">
                <a16:creationId xmlns:a16="http://schemas.microsoft.com/office/drawing/2014/main" id="{D4703456-6375-4499-9D0A-49C22C57CD9B}"/>
              </a:ext>
            </a:extLst>
          </p:cNvPr>
          <p:cNvSpPr txBox="1"/>
          <p:nvPr/>
        </p:nvSpPr>
        <p:spPr>
          <a:xfrm>
            <a:off x="1571348" y="1606858"/>
            <a:ext cx="9774314" cy="5078313"/>
          </a:xfrm>
          <a:prstGeom prst="rect">
            <a:avLst/>
          </a:prstGeom>
          <a:noFill/>
        </p:spPr>
        <p:txBody>
          <a:bodyPr wrap="square" rtlCol="0">
            <a:spAutoFit/>
          </a:bodyPr>
          <a:lstStyle/>
          <a:p>
            <a:pPr marL="285750" indent="-285750">
              <a:buFont typeface="Arial" panose="020B0604020202020204" pitchFamily="34" charset="0"/>
              <a:buChar char="•"/>
            </a:pPr>
            <a:r>
              <a:rPr lang="en-US" b="1" dirty="0"/>
              <a:t>Recovery vs Service </a:t>
            </a:r>
            <a:r>
              <a:rPr lang="en-US" dirty="0"/>
              <a:t>- It is important for the service sponsor to help individuals understand the distinction between serving the needs of the Fellowship and meeting the personal needs of another group member. It’s not all about rent, coffee and cookies.</a:t>
            </a:r>
          </a:p>
          <a:p>
            <a:pPr marL="285750" indent="-285750">
              <a:buFont typeface="Arial" panose="020B0604020202020204" pitchFamily="34" charset="0"/>
              <a:buChar char="•"/>
            </a:pPr>
            <a:r>
              <a:rPr lang="en-US" b="1" dirty="0"/>
              <a:t>Encouraging Getting Active </a:t>
            </a:r>
            <a:r>
              <a:rPr lang="en-US" dirty="0"/>
              <a:t>- The service sponsor begins by encouraging the member to become active.  First Inside the group and then outside the group.</a:t>
            </a:r>
          </a:p>
          <a:p>
            <a:pPr marL="285750" indent="-285750">
              <a:buFont typeface="Arial" panose="020B0604020202020204" pitchFamily="34" charset="0"/>
              <a:buChar char="•"/>
            </a:pPr>
            <a:r>
              <a:rPr lang="en-US" b="1" dirty="0"/>
              <a:t>Lead by Example </a:t>
            </a:r>
            <a:r>
              <a:rPr lang="en-US" dirty="0"/>
              <a:t>- Service sponsors can impart to their </a:t>
            </a:r>
            <a:r>
              <a:rPr lang="en-US" dirty="0" err="1"/>
              <a:t>sponsees</a:t>
            </a:r>
            <a:r>
              <a:rPr lang="en-US" dirty="0"/>
              <a:t> the </a:t>
            </a:r>
            <a:r>
              <a:rPr lang="en-US" b="1" dirty="0">
                <a:solidFill>
                  <a:srgbClr val="FF0000"/>
                </a:solidFill>
              </a:rPr>
              <a:t>pleasure</a:t>
            </a:r>
            <a:r>
              <a:rPr lang="en-US" dirty="0"/>
              <a:t> of involvement in the work of Alcoholics Anonymous. This is best done by stressing the </a:t>
            </a:r>
            <a:r>
              <a:rPr lang="en-US" b="1" dirty="0">
                <a:solidFill>
                  <a:srgbClr val="FF0000"/>
                </a:solidFill>
              </a:rPr>
              <a:t>spiritual nature </a:t>
            </a:r>
            <a:r>
              <a:rPr lang="en-US" dirty="0"/>
              <a:t>of service work and by pointing out the usefulness of simple footwork and faith.</a:t>
            </a:r>
          </a:p>
          <a:p>
            <a:pPr marL="285750" indent="-285750">
              <a:buFont typeface="Arial" panose="020B0604020202020204" pitchFamily="34" charset="0"/>
              <a:buChar char="•"/>
            </a:pPr>
            <a:r>
              <a:rPr lang="en-US" b="1" dirty="0"/>
              <a:t>Informing and Teaching </a:t>
            </a:r>
            <a:r>
              <a:rPr lang="en-US" dirty="0"/>
              <a:t>– This is done by walking the Service </a:t>
            </a:r>
            <a:r>
              <a:rPr lang="en-US" dirty="0" err="1"/>
              <a:t>Sponsee</a:t>
            </a:r>
            <a:r>
              <a:rPr lang="en-US" dirty="0"/>
              <a:t> through the structure and </a:t>
            </a:r>
            <a:r>
              <a:rPr lang="en-US" b="1" dirty="0">
                <a:solidFill>
                  <a:srgbClr val="FF0000"/>
                </a:solidFill>
              </a:rPr>
              <a:t>service opportunities </a:t>
            </a:r>
            <a:r>
              <a:rPr lang="en-US" dirty="0"/>
              <a:t>out there waiting for them.   It also involves explaining what is </a:t>
            </a:r>
            <a:r>
              <a:rPr lang="en-US" b="1" dirty="0">
                <a:solidFill>
                  <a:srgbClr val="FF0000"/>
                </a:solidFill>
              </a:rPr>
              <a:t>required to complete </a:t>
            </a:r>
            <a:r>
              <a:rPr lang="en-US" dirty="0"/>
              <a:t>each opportunity so that a </a:t>
            </a:r>
            <a:r>
              <a:rPr lang="en-US" dirty="0" err="1"/>
              <a:t>sponsee</a:t>
            </a:r>
            <a:r>
              <a:rPr lang="en-US" dirty="0"/>
              <a:t> does not take on more than they can handle.</a:t>
            </a:r>
          </a:p>
          <a:p>
            <a:pPr marL="285750" indent="-285750">
              <a:buFont typeface="Arial" panose="020B0604020202020204" pitchFamily="34" charset="0"/>
              <a:buChar char="•"/>
            </a:pPr>
            <a:r>
              <a:rPr lang="en-US" b="1" dirty="0"/>
              <a:t>Pitfalls Of Not Having One </a:t>
            </a:r>
            <a:r>
              <a:rPr lang="en-US" dirty="0"/>
              <a:t>– There are many and many of us have learned through our own mistakes and failures.  I am </a:t>
            </a:r>
            <a:r>
              <a:rPr lang="en-US"/>
              <a:t>no different.</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755771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0C8C6-51BC-4334-8487-020CF3FA61D8}"/>
              </a:ext>
            </a:extLst>
          </p:cNvPr>
          <p:cNvSpPr>
            <a:spLocks noGrp="1"/>
          </p:cNvSpPr>
          <p:nvPr>
            <p:ph type="title"/>
          </p:nvPr>
        </p:nvSpPr>
        <p:spPr>
          <a:xfrm>
            <a:off x="3505200" y="231776"/>
            <a:ext cx="5181600" cy="654049"/>
          </a:xfrm>
        </p:spPr>
        <p:txBody>
          <a:bodyPr>
            <a:normAutofit fontScale="90000"/>
          </a:bodyPr>
          <a:lstStyle/>
          <a:p>
            <a:r>
              <a:rPr lang="en-US" dirty="0"/>
              <a:t>Service Sponsor Roles</a:t>
            </a:r>
          </a:p>
        </p:txBody>
      </p:sp>
      <p:sp>
        <p:nvSpPr>
          <p:cNvPr id="4" name="Oval 3">
            <a:extLst>
              <a:ext uri="{FF2B5EF4-FFF2-40B4-BE49-F238E27FC236}">
                <a16:creationId xmlns:a16="http://schemas.microsoft.com/office/drawing/2014/main" id="{8A4A327B-E395-43CC-B6BB-E26767BA0FDE}"/>
              </a:ext>
            </a:extLst>
          </p:cNvPr>
          <p:cNvSpPr/>
          <p:nvPr/>
        </p:nvSpPr>
        <p:spPr>
          <a:xfrm>
            <a:off x="76199" y="1031527"/>
            <a:ext cx="6562725" cy="537209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buAutoNum type="alphaLcPeriod"/>
            </a:pPr>
            <a:r>
              <a:rPr lang="en-US" b="1" dirty="0"/>
              <a:t>Understanding the Inverted Triangle</a:t>
            </a:r>
          </a:p>
          <a:p>
            <a:pPr marL="342900" indent="-342900">
              <a:buAutoNum type="alphaLcPeriod"/>
            </a:pPr>
            <a:r>
              <a:rPr lang="en-US" b="1" dirty="0"/>
              <a:t>Roles and duties of Group, District, Area and General Service levels</a:t>
            </a:r>
          </a:p>
          <a:p>
            <a:pPr marL="342900" indent="-342900">
              <a:buAutoNum type="alphaLcPeriod"/>
            </a:pPr>
            <a:r>
              <a:rPr lang="en-US" b="1" dirty="0"/>
              <a:t>Study of Traditions &amp; Concepts</a:t>
            </a:r>
          </a:p>
          <a:p>
            <a:pPr marL="342900" indent="-342900">
              <a:buAutoNum type="alphaLcPeriod"/>
            </a:pPr>
            <a:r>
              <a:rPr lang="en-US" b="1" dirty="0"/>
              <a:t>Ability to describe GSB, Trustee Types &amp; 2 Corporations</a:t>
            </a:r>
          </a:p>
          <a:p>
            <a:pPr marL="342900" indent="-342900">
              <a:buAutoNum type="alphaLcPeriod"/>
            </a:pPr>
            <a:r>
              <a:rPr lang="en-US" b="1" dirty="0"/>
              <a:t>Knowledge of Legal structure of AA </a:t>
            </a:r>
          </a:p>
          <a:p>
            <a:pPr marL="342900" indent="-342900">
              <a:buAutoNum type="alphaLcPeriod"/>
            </a:pPr>
            <a:r>
              <a:rPr lang="en-US" b="1" dirty="0"/>
              <a:t>The General Service Office and the Grapevine/La Vina</a:t>
            </a:r>
          </a:p>
          <a:p>
            <a:pPr marL="342900" indent="-342900">
              <a:buAutoNum type="alphaLcPeriod"/>
            </a:pPr>
            <a:r>
              <a:rPr lang="en-US" b="1" dirty="0"/>
              <a:t>Role of the GSC &amp; Conference charter</a:t>
            </a:r>
          </a:p>
          <a:p>
            <a:pPr marL="342900" indent="-342900">
              <a:buAutoNum type="alphaLcPeriod"/>
            </a:pPr>
            <a:r>
              <a:rPr lang="en-US" b="1" dirty="0"/>
              <a:t>The role of money</a:t>
            </a:r>
          </a:p>
          <a:p>
            <a:pPr marL="342900" indent="-342900">
              <a:buAutoNum type="alphaLcPeriod"/>
            </a:pPr>
            <a:r>
              <a:rPr lang="en-US" b="1" dirty="0"/>
              <a:t>Robert’s Rules of Order</a:t>
            </a:r>
          </a:p>
        </p:txBody>
      </p:sp>
      <p:sp>
        <p:nvSpPr>
          <p:cNvPr id="5" name="Oval 4">
            <a:extLst>
              <a:ext uri="{FF2B5EF4-FFF2-40B4-BE49-F238E27FC236}">
                <a16:creationId xmlns:a16="http://schemas.microsoft.com/office/drawing/2014/main" id="{435777E5-36AA-4BA8-A748-4230EDA2AEDF}"/>
              </a:ext>
            </a:extLst>
          </p:cNvPr>
          <p:cNvSpPr/>
          <p:nvPr/>
        </p:nvSpPr>
        <p:spPr>
          <a:xfrm>
            <a:off x="6638924" y="3476625"/>
            <a:ext cx="5305425" cy="3200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lphaLcPeriod"/>
            </a:pPr>
            <a:r>
              <a:rPr lang="en-US" b="1" dirty="0"/>
              <a:t>Spirit of rotation</a:t>
            </a:r>
          </a:p>
          <a:p>
            <a:pPr marL="342900" indent="-342900">
              <a:buFont typeface="+mj-lt"/>
              <a:buAutoNum type="alphaLcPeriod"/>
            </a:pPr>
            <a:r>
              <a:rPr lang="en-US" b="1" dirty="0"/>
              <a:t>Knowledge of Group con-science and trusted servants (Tradition 2)</a:t>
            </a:r>
          </a:p>
          <a:p>
            <a:pPr marL="342900" indent="-342900">
              <a:buFont typeface="+mj-lt"/>
              <a:buAutoNum type="alphaLcPeriod"/>
            </a:pPr>
            <a:r>
              <a:rPr lang="en-US" b="1" dirty="0"/>
              <a:t>Humility and service work</a:t>
            </a:r>
          </a:p>
          <a:p>
            <a:pPr marL="342900" indent="-342900">
              <a:buFont typeface="+mj-lt"/>
              <a:buAutoNum type="alphaLcPeriod"/>
            </a:pPr>
            <a:r>
              <a:rPr lang="en-US" b="1" dirty="0"/>
              <a:t>Spiritual nature of basket money</a:t>
            </a:r>
          </a:p>
        </p:txBody>
      </p:sp>
      <p:sp>
        <p:nvSpPr>
          <p:cNvPr id="6" name="Oval 5">
            <a:extLst>
              <a:ext uri="{FF2B5EF4-FFF2-40B4-BE49-F238E27FC236}">
                <a16:creationId xmlns:a16="http://schemas.microsoft.com/office/drawing/2014/main" id="{55C5CD91-7235-422F-BAC6-694DF6F54652}"/>
              </a:ext>
            </a:extLst>
          </p:cNvPr>
          <p:cNvSpPr/>
          <p:nvPr/>
        </p:nvSpPr>
        <p:spPr>
          <a:xfrm>
            <a:off x="6638925" y="847725"/>
            <a:ext cx="5553075" cy="2581275"/>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b="1" dirty="0"/>
          </a:p>
          <a:p>
            <a:pPr marL="342900" indent="-342900">
              <a:buFont typeface="+mj-lt"/>
              <a:buAutoNum type="alphaLcPeriod"/>
            </a:pPr>
            <a:r>
              <a:rPr lang="en-US" b="1" dirty="0"/>
              <a:t>Help with current service role</a:t>
            </a:r>
          </a:p>
          <a:p>
            <a:pPr marL="342900" indent="-342900">
              <a:buFont typeface="+mj-lt"/>
              <a:buAutoNum type="alphaLcPeriod"/>
            </a:pPr>
            <a:r>
              <a:rPr lang="en-US" b="1" dirty="0"/>
              <a:t>Discussion of next service role</a:t>
            </a:r>
          </a:p>
          <a:p>
            <a:pPr marL="342900" indent="-342900">
              <a:buFont typeface="+mj-lt"/>
              <a:buAutoNum type="alphaLcPeriod"/>
            </a:pPr>
            <a:r>
              <a:rPr lang="en-US" b="1" dirty="0"/>
              <a:t>Meeting on a regular basis</a:t>
            </a:r>
          </a:p>
          <a:p>
            <a:pPr marL="342900" indent="-342900">
              <a:buFont typeface="+mj-lt"/>
              <a:buAutoNum type="alphaLcPeriod"/>
            </a:pPr>
            <a:r>
              <a:rPr lang="en-US" b="1" dirty="0"/>
              <a:t>Understanding the use of technology</a:t>
            </a:r>
          </a:p>
        </p:txBody>
      </p:sp>
      <p:sp>
        <p:nvSpPr>
          <p:cNvPr id="7" name="TextBox 6">
            <a:extLst>
              <a:ext uri="{FF2B5EF4-FFF2-40B4-BE49-F238E27FC236}">
                <a16:creationId xmlns:a16="http://schemas.microsoft.com/office/drawing/2014/main" id="{AC595172-7D0C-4AFD-9A56-F5CBD6FAC716}"/>
              </a:ext>
            </a:extLst>
          </p:cNvPr>
          <p:cNvSpPr txBox="1"/>
          <p:nvPr/>
        </p:nvSpPr>
        <p:spPr>
          <a:xfrm>
            <a:off x="2271712" y="1227087"/>
            <a:ext cx="2005013" cy="461665"/>
          </a:xfrm>
          <a:prstGeom prst="rect">
            <a:avLst/>
          </a:prstGeom>
          <a:noFill/>
        </p:spPr>
        <p:txBody>
          <a:bodyPr wrap="square" rtlCol="0">
            <a:spAutoFit/>
          </a:bodyPr>
          <a:lstStyle/>
          <a:p>
            <a:r>
              <a:rPr lang="en-US" sz="2400" b="1" dirty="0"/>
              <a:t>Knowledge</a:t>
            </a:r>
          </a:p>
        </p:txBody>
      </p:sp>
      <p:sp>
        <p:nvSpPr>
          <p:cNvPr id="8" name="TextBox 7">
            <a:extLst>
              <a:ext uri="{FF2B5EF4-FFF2-40B4-BE49-F238E27FC236}">
                <a16:creationId xmlns:a16="http://schemas.microsoft.com/office/drawing/2014/main" id="{97C2BA8E-50DA-45FE-9A8A-5829CEDF74B3}"/>
              </a:ext>
            </a:extLst>
          </p:cNvPr>
          <p:cNvSpPr txBox="1"/>
          <p:nvPr/>
        </p:nvSpPr>
        <p:spPr>
          <a:xfrm>
            <a:off x="8143875" y="3621384"/>
            <a:ext cx="2676525" cy="461665"/>
          </a:xfrm>
          <a:prstGeom prst="rect">
            <a:avLst/>
          </a:prstGeom>
          <a:noFill/>
        </p:spPr>
        <p:txBody>
          <a:bodyPr wrap="square" rtlCol="0">
            <a:spAutoFit/>
          </a:bodyPr>
          <a:lstStyle/>
          <a:p>
            <a:r>
              <a:rPr lang="en-US" sz="2400" b="1" dirty="0"/>
              <a:t>Spiritual Nature</a:t>
            </a:r>
          </a:p>
        </p:txBody>
      </p:sp>
      <p:sp>
        <p:nvSpPr>
          <p:cNvPr id="9" name="TextBox 8">
            <a:extLst>
              <a:ext uri="{FF2B5EF4-FFF2-40B4-BE49-F238E27FC236}">
                <a16:creationId xmlns:a16="http://schemas.microsoft.com/office/drawing/2014/main" id="{CDC63047-D982-4A77-B23A-51713ABF0102}"/>
              </a:ext>
            </a:extLst>
          </p:cNvPr>
          <p:cNvSpPr txBox="1"/>
          <p:nvPr/>
        </p:nvSpPr>
        <p:spPr>
          <a:xfrm>
            <a:off x="8639175" y="1031527"/>
            <a:ext cx="1685925" cy="461665"/>
          </a:xfrm>
          <a:prstGeom prst="rect">
            <a:avLst/>
          </a:prstGeom>
          <a:noFill/>
        </p:spPr>
        <p:txBody>
          <a:bodyPr wrap="square" rtlCol="0">
            <a:spAutoFit/>
          </a:bodyPr>
          <a:lstStyle/>
          <a:p>
            <a:r>
              <a:rPr lang="en-US" sz="2400" b="1" dirty="0"/>
              <a:t>Guidance</a:t>
            </a:r>
          </a:p>
        </p:txBody>
      </p:sp>
    </p:spTree>
    <p:extLst>
      <p:ext uri="{BB962C8B-B14F-4D97-AF65-F5344CB8AC3E}">
        <p14:creationId xmlns:p14="http://schemas.microsoft.com/office/powerpoint/2010/main" val="2869141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0C8C6-51BC-4334-8487-020CF3FA61D8}"/>
              </a:ext>
            </a:extLst>
          </p:cNvPr>
          <p:cNvSpPr>
            <a:spLocks noGrp="1"/>
          </p:cNvSpPr>
          <p:nvPr>
            <p:ph type="title"/>
          </p:nvPr>
        </p:nvSpPr>
        <p:spPr>
          <a:xfrm>
            <a:off x="1152525" y="193676"/>
            <a:ext cx="9886951" cy="654049"/>
          </a:xfrm>
        </p:spPr>
        <p:txBody>
          <a:bodyPr>
            <a:normAutofit fontScale="90000"/>
          </a:bodyPr>
          <a:lstStyle/>
          <a:p>
            <a:r>
              <a:rPr lang="en-US" dirty="0"/>
              <a:t>Service Sponsor Roles: Initial Service Role - GSR</a:t>
            </a:r>
          </a:p>
        </p:txBody>
      </p:sp>
      <p:sp>
        <p:nvSpPr>
          <p:cNvPr id="4" name="Oval 3">
            <a:extLst>
              <a:ext uri="{FF2B5EF4-FFF2-40B4-BE49-F238E27FC236}">
                <a16:creationId xmlns:a16="http://schemas.microsoft.com/office/drawing/2014/main" id="{8A4A327B-E395-43CC-B6BB-E26767BA0FDE}"/>
              </a:ext>
            </a:extLst>
          </p:cNvPr>
          <p:cNvSpPr/>
          <p:nvPr/>
        </p:nvSpPr>
        <p:spPr>
          <a:xfrm>
            <a:off x="76200" y="1028700"/>
            <a:ext cx="6562725" cy="537209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buAutoNum type="alphaLcPeriod"/>
            </a:pPr>
            <a:r>
              <a:rPr lang="en-US" b="1" dirty="0">
                <a:solidFill>
                  <a:srgbClr val="FF0000"/>
                </a:solidFill>
              </a:rPr>
              <a:t>Understanding the Inverted Triangle</a:t>
            </a:r>
          </a:p>
          <a:p>
            <a:pPr marL="342900" indent="-342900">
              <a:buAutoNum type="alphaLcPeriod"/>
            </a:pPr>
            <a:r>
              <a:rPr lang="en-US" b="1" dirty="0">
                <a:solidFill>
                  <a:srgbClr val="FF0000"/>
                </a:solidFill>
              </a:rPr>
              <a:t>Roles and duties of Group, District,</a:t>
            </a:r>
            <a:r>
              <a:rPr lang="en-US" b="1" dirty="0"/>
              <a:t> </a:t>
            </a:r>
            <a:r>
              <a:rPr lang="en-US" b="1" dirty="0">
                <a:solidFill>
                  <a:srgbClr val="FFFF00"/>
                </a:solidFill>
              </a:rPr>
              <a:t>Area</a:t>
            </a:r>
            <a:r>
              <a:rPr lang="en-US" b="1" dirty="0">
                <a:solidFill>
                  <a:srgbClr val="FF0000"/>
                </a:solidFill>
              </a:rPr>
              <a:t> </a:t>
            </a:r>
            <a:r>
              <a:rPr lang="en-US" strike="sngStrike" dirty="0">
                <a:solidFill>
                  <a:schemeClr val="tx1"/>
                </a:solidFill>
              </a:rPr>
              <a:t>and General Service levels</a:t>
            </a:r>
          </a:p>
          <a:p>
            <a:pPr marL="342900" indent="-342900">
              <a:buAutoNum type="alphaLcPeriod"/>
            </a:pPr>
            <a:r>
              <a:rPr lang="en-US" b="1" dirty="0">
                <a:solidFill>
                  <a:srgbClr val="FF0000"/>
                </a:solidFill>
              </a:rPr>
              <a:t>Study of Traditions &amp; </a:t>
            </a:r>
            <a:r>
              <a:rPr lang="en-US" b="1" dirty="0">
                <a:solidFill>
                  <a:srgbClr val="FFFF00"/>
                </a:solidFill>
              </a:rPr>
              <a:t>Concepts</a:t>
            </a:r>
          </a:p>
          <a:p>
            <a:pPr marL="342900" indent="-342900">
              <a:buAutoNum type="alphaLcPeriod"/>
            </a:pPr>
            <a:r>
              <a:rPr lang="en-US" strike="sngStrike" dirty="0">
                <a:solidFill>
                  <a:schemeClr val="tx1"/>
                </a:solidFill>
              </a:rPr>
              <a:t>Ability to describe GSB, Trustee Types &amp; 2 Corporations</a:t>
            </a:r>
          </a:p>
          <a:p>
            <a:pPr marL="342900" indent="-342900">
              <a:buAutoNum type="alphaLcPeriod"/>
            </a:pPr>
            <a:r>
              <a:rPr lang="en-US" strike="sngStrike" dirty="0">
                <a:solidFill>
                  <a:schemeClr val="tx1"/>
                </a:solidFill>
              </a:rPr>
              <a:t>Knowledge of Legal structure of AA </a:t>
            </a:r>
          </a:p>
          <a:p>
            <a:pPr marL="342900" indent="-342900">
              <a:buAutoNum type="alphaLcPeriod"/>
            </a:pPr>
            <a:r>
              <a:rPr lang="en-US" b="1" dirty="0">
                <a:solidFill>
                  <a:srgbClr val="FFFF00"/>
                </a:solidFill>
              </a:rPr>
              <a:t>The General Service Office and </a:t>
            </a:r>
            <a:r>
              <a:rPr lang="en-US" b="1" dirty="0">
                <a:solidFill>
                  <a:srgbClr val="FF0000"/>
                </a:solidFill>
              </a:rPr>
              <a:t>Grapevine/La Vina</a:t>
            </a:r>
          </a:p>
          <a:p>
            <a:pPr marL="342900" indent="-342900">
              <a:buAutoNum type="alphaLcPeriod"/>
            </a:pPr>
            <a:r>
              <a:rPr lang="en-US" b="1" dirty="0">
                <a:solidFill>
                  <a:srgbClr val="FFFF00"/>
                </a:solidFill>
              </a:rPr>
              <a:t>Role of the GSC &amp; Conference charter</a:t>
            </a:r>
          </a:p>
          <a:p>
            <a:pPr marL="342900" indent="-342900">
              <a:buAutoNum type="alphaLcPeriod"/>
            </a:pPr>
            <a:r>
              <a:rPr lang="en-US" b="1" dirty="0">
                <a:solidFill>
                  <a:srgbClr val="FF0000"/>
                </a:solidFill>
              </a:rPr>
              <a:t>The role of money</a:t>
            </a:r>
          </a:p>
          <a:p>
            <a:pPr marL="342900" indent="-342900">
              <a:buAutoNum type="alphaLcPeriod"/>
            </a:pPr>
            <a:r>
              <a:rPr lang="en-US" b="1" dirty="0">
                <a:solidFill>
                  <a:srgbClr val="FFFF00"/>
                </a:solidFill>
              </a:rPr>
              <a:t>Robert’s Rules of Order</a:t>
            </a:r>
          </a:p>
        </p:txBody>
      </p:sp>
      <p:sp>
        <p:nvSpPr>
          <p:cNvPr id="5" name="Oval 4">
            <a:extLst>
              <a:ext uri="{FF2B5EF4-FFF2-40B4-BE49-F238E27FC236}">
                <a16:creationId xmlns:a16="http://schemas.microsoft.com/office/drawing/2014/main" id="{435777E5-36AA-4BA8-A748-4230EDA2AEDF}"/>
              </a:ext>
            </a:extLst>
          </p:cNvPr>
          <p:cNvSpPr/>
          <p:nvPr/>
        </p:nvSpPr>
        <p:spPr>
          <a:xfrm>
            <a:off x="6638924" y="3476625"/>
            <a:ext cx="5305425" cy="3200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lphaLcPeriod"/>
            </a:pPr>
            <a:r>
              <a:rPr lang="en-US" b="1" dirty="0">
                <a:solidFill>
                  <a:srgbClr val="FF0000"/>
                </a:solidFill>
              </a:rPr>
              <a:t>Spirit of rotation</a:t>
            </a:r>
          </a:p>
          <a:p>
            <a:pPr marL="342900" indent="-342900">
              <a:buFont typeface="+mj-lt"/>
              <a:buAutoNum type="alphaLcPeriod"/>
            </a:pPr>
            <a:r>
              <a:rPr lang="en-US" b="1" dirty="0">
                <a:solidFill>
                  <a:srgbClr val="FF0000"/>
                </a:solidFill>
              </a:rPr>
              <a:t>Knowledge of Group con-science and trusted servants (Tradition 2)</a:t>
            </a:r>
          </a:p>
          <a:p>
            <a:pPr marL="342900" indent="-342900">
              <a:buFont typeface="+mj-lt"/>
              <a:buAutoNum type="alphaLcPeriod"/>
            </a:pPr>
            <a:r>
              <a:rPr lang="en-US" b="1" dirty="0">
                <a:solidFill>
                  <a:srgbClr val="FF0000"/>
                </a:solidFill>
              </a:rPr>
              <a:t>Humility and service work</a:t>
            </a:r>
          </a:p>
          <a:p>
            <a:pPr marL="342900" indent="-342900">
              <a:buFont typeface="+mj-lt"/>
              <a:buAutoNum type="alphaLcPeriod"/>
            </a:pPr>
            <a:r>
              <a:rPr lang="en-US" b="1" dirty="0">
                <a:solidFill>
                  <a:srgbClr val="FF0000"/>
                </a:solidFill>
              </a:rPr>
              <a:t>Spiritual nature of basket money</a:t>
            </a:r>
          </a:p>
        </p:txBody>
      </p:sp>
      <p:sp>
        <p:nvSpPr>
          <p:cNvPr id="6" name="Oval 5">
            <a:extLst>
              <a:ext uri="{FF2B5EF4-FFF2-40B4-BE49-F238E27FC236}">
                <a16:creationId xmlns:a16="http://schemas.microsoft.com/office/drawing/2014/main" id="{55C5CD91-7235-422F-BAC6-694DF6F54652}"/>
              </a:ext>
            </a:extLst>
          </p:cNvPr>
          <p:cNvSpPr/>
          <p:nvPr/>
        </p:nvSpPr>
        <p:spPr>
          <a:xfrm>
            <a:off x="6638925" y="847725"/>
            <a:ext cx="5553075" cy="2581275"/>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b="1" dirty="0"/>
          </a:p>
          <a:p>
            <a:pPr marL="342900" indent="-342900">
              <a:buFont typeface="+mj-lt"/>
              <a:buAutoNum type="alphaLcPeriod"/>
            </a:pPr>
            <a:r>
              <a:rPr lang="en-US" b="1" dirty="0">
                <a:solidFill>
                  <a:srgbClr val="FF0000"/>
                </a:solidFill>
              </a:rPr>
              <a:t>Help with current service role</a:t>
            </a:r>
          </a:p>
          <a:p>
            <a:pPr marL="342900" indent="-342900">
              <a:buFont typeface="+mj-lt"/>
              <a:buAutoNum type="alphaLcPeriod"/>
            </a:pPr>
            <a:r>
              <a:rPr lang="en-US" b="1" dirty="0">
                <a:solidFill>
                  <a:srgbClr val="FF0000"/>
                </a:solidFill>
              </a:rPr>
              <a:t>Discussion of next service role</a:t>
            </a:r>
          </a:p>
          <a:p>
            <a:pPr marL="342900" indent="-342900">
              <a:buFont typeface="+mj-lt"/>
              <a:buAutoNum type="alphaLcPeriod"/>
            </a:pPr>
            <a:r>
              <a:rPr lang="en-US" b="1" dirty="0">
                <a:solidFill>
                  <a:srgbClr val="FFFF00"/>
                </a:solidFill>
              </a:rPr>
              <a:t>Meeting on a regular basis</a:t>
            </a:r>
          </a:p>
          <a:p>
            <a:pPr marL="342900" indent="-342900">
              <a:buFont typeface="+mj-lt"/>
              <a:buAutoNum type="alphaLcPeriod"/>
            </a:pPr>
            <a:r>
              <a:rPr lang="en-US" b="1" dirty="0">
                <a:solidFill>
                  <a:srgbClr val="FFFF00"/>
                </a:solidFill>
              </a:rPr>
              <a:t>Understanding the use of technology</a:t>
            </a:r>
          </a:p>
        </p:txBody>
      </p:sp>
      <p:sp>
        <p:nvSpPr>
          <p:cNvPr id="7" name="TextBox 6">
            <a:extLst>
              <a:ext uri="{FF2B5EF4-FFF2-40B4-BE49-F238E27FC236}">
                <a16:creationId xmlns:a16="http://schemas.microsoft.com/office/drawing/2014/main" id="{AC595172-7D0C-4AFD-9A56-F5CBD6FAC716}"/>
              </a:ext>
            </a:extLst>
          </p:cNvPr>
          <p:cNvSpPr txBox="1"/>
          <p:nvPr/>
        </p:nvSpPr>
        <p:spPr>
          <a:xfrm>
            <a:off x="2271712" y="1227087"/>
            <a:ext cx="2005013" cy="461665"/>
          </a:xfrm>
          <a:prstGeom prst="rect">
            <a:avLst/>
          </a:prstGeom>
          <a:noFill/>
        </p:spPr>
        <p:txBody>
          <a:bodyPr wrap="square" rtlCol="0">
            <a:spAutoFit/>
          </a:bodyPr>
          <a:lstStyle/>
          <a:p>
            <a:r>
              <a:rPr lang="en-US" sz="2400" b="1" dirty="0"/>
              <a:t>Knowledge</a:t>
            </a:r>
          </a:p>
        </p:txBody>
      </p:sp>
      <p:sp>
        <p:nvSpPr>
          <p:cNvPr id="8" name="TextBox 7">
            <a:extLst>
              <a:ext uri="{FF2B5EF4-FFF2-40B4-BE49-F238E27FC236}">
                <a16:creationId xmlns:a16="http://schemas.microsoft.com/office/drawing/2014/main" id="{97C2BA8E-50DA-45FE-9A8A-5829CEDF74B3}"/>
              </a:ext>
            </a:extLst>
          </p:cNvPr>
          <p:cNvSpPr txBox="1"/>
          <p:nvPr/>
        </p:nvSpPr>
        <p:spPr>
          <a:xfrm>
            <a:off x="8143875" y="3621384"/>
            <a:ext cx="2676525" cy="461665"/>
          </a:xfrm>
          <a:prstGeom prst="rect">
            <a:avLst/>
          </a:prstGeom>
          <a:noFill/>
        </p:spPr>
        <p:txBody>
          <a:bodyPr wrap="square" rtlCol="0">
            <a:spAutoFit/>
          </a:bodyPr>
          <a:lstStyle/>
          <a:p>
            <a:r>
              <a:rPr lang="en-US" sz="2400" b="1" dirty="0"/>
              <a:t>Spiritual Nature</a:t>
            </a:r>
          </a:p>
        </p:txBody>
      </p:sp>
      <p:sp>
        <p:nvSpPr>
          <p:cNvPr id="9" name="TextBox 8">
            <a:extLst>
              <a:ext uri="{FF2B5EF4-FFF2-40B4-BE49-F238E27FC236}">
                <a16:creationId xmlns:a16="http://schemas.microsoft.com/office/drawing/2014/main" id="{CDC63047-D982-4A77-B23A-51713ABF0102}"/>
              </a:ext>
            </a:extLst>
          </p:cNvPr>
          <p:cNvSpPr txBox="1"/>
          <p:nvPr/>
        </p:nvSpPr>
        <p:spPr>
          <a:xfrm>
            <a:off x="8639175" y="1031527"/>
            <a:ext cx="1685925" cy="461665"/>
          </a:xfrm>
          <a:prstGeom prst="rect">
            <a:avLst/>
          </a:prstGeom>
          <a:noFill/>
        </p:spPr>
        <p:txBody>
          <a:bodyPr wrap="square" rtlCol="0">
            <a:spAutoFit/>
          </a:bodyPr>
          <a:lstStyle/>
          <a:p>
            <a:r>
              <a:rPr lang="en-US" sz="2400" b="1" dirty="0"/>
              <a:t>Guidance</a:t>
            </a:r>
          </a:p>
        </p:txBody>
      </p:sp>
    </p:spTree>
    <p:extLst>
      <p:ext uri="{BB962C8B-B14F-4D97-AF65-F5344CB8AC3E}">
        <p14:creationId xmlns:p14="http://schemas.microsoft.com/office/powerpoint/2010/main" val="1768897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0C8C6-51BC-4334-8487-020CF3FA61D8}"/>
              </a:ext>
            </a:extLst>
          </p:cNvPr>
          <p:cNvSpPr>
            <a:spLocks noGrp="1"/>
          </p:cNvSpPr>
          <p:nvPr>
            <p:ph type="title"/>
          </p:nvPr>
        </p:nvSpPr>
        <p:spPr>
          <a:xfrm>
            <a:off x="307760" y="193676"/>
            <a:ext cx="11576481" cy="654049"/>
          </a:xfrm>
        </p:spPr>
        <p:txBody>
          <a:bodyPr>
            <a:noAutofit/>
          </a:bodyPr>
          <a:lstStyle/>
          <a:p>
            <a:r>
              <a:rPr lang="en-US" sz="3600" dirty="0"/>
              <a:t>Service Sponsor Roles: Intermediate Service Role – Area Chair</a:t>
            </a:r>
          </a:p>
        </p:txBody>
      </p:sp>
      <p:sp>
        <p:nvSpPr>
          <p:cNvPr id="4" name="Oval 3">
            <a:extLst>
              <a:ext uri="{FF2B5EF4-FFF2-40B4-BE49-F238E27FC236}">
                <a16:creationId xmlns:a16="http://schemas.microsoft.com/office/drawing/2014/main" id="{8A4A327B-E395-43CC-B6BB-E26767BA0FDE}"/>
              </a:ext>
            </a:extLst>
          </p:cNvPr>
          <p:cNvSpPr/>
          <p:nvPr/>
        </p:nvSpPr>
        <p:spPr>
          <a:xfrm>
            <a:off x="76200" y="1028700"/>
            <a:ext cx="6562725" cy="537209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buAutoNum type="alphaLcPeriod"/>
            </a:pPr>
            <a:r>
              <a:rPr lang="en-US" b="1" dirty="0">
                <a:solidFill>
                  <a:srgbClr val="FF0000"/>
                </a:solidFill>
              </a:rPr>
              <a:t>Understanding the Inverted Triangle</a:t>
            </a:r>
          </a:p>
          <a:p>
            <a:pPr marL="342900" indent="-342900">
              <a:buAutoNum type="alphaLcPeriod"/>
            </a:pPr>
            <a:r>
              <a:rPr lang="en-US" b="1" dirty="0">
                <a:solidFill>
                  <a:srgbClr val="FF0000"/>
                </a:solidFill>
              </a:rPr>
              <a:t>Roles and duties of Group, District,</a:t>
            </a:r>
            <a:r>
              <a:rPr lang="en-US" b="1" dirty="0"/>
              <a:t> </a:t>
            </a:r>
            <a:r>
              <a:rPr lang="en-US" b="1" dirty="0">
                <a:solidFill>
                  <a:srgbClr val="FF0000"/>
                </a:solidFill>
              </a:rPr>
              <a:t>Area and General Service levels</a:t>
            </a:r>
          </a:p>
          <a:p>
            <a:pPr marL="342900" indent="-342900">
              <a:buAutoNum type="alphaLcPeriod"/>
            </a:pPr>
            <a:r>
              <a:rPr lang="en-US" b="1" dirty="0">
                <a:solidFill>
                  <a:srgbClr val="FF0000"/>
                </a:solidFill>
              </a:rPr>
              <a:t>Study of Traditions &amp; Concepts</a:t>
            </a:r>
          </a:p>
          <a:p>
            <a:pPr marL="342900" indent="-342900">
              <a:buAutoNum type="alphaLcPeriod"/>
            </a:pPr>
            <a:r>
              <a:rPr lang="en-US" b="1" dirty="0">
                <a:solidFill>
                  <a:srgbClr val="FFFF00"/>
                </a:solidFill>
              </a:rPr>
              <a:t>Ability to describe GSB, Trustee Types &amp; 2 Corporations</a:t>
            </a:r>
          </a:p>
          <a:p>
            <a:pPr marL="342900" indent="-342900">
              <a:buAutoNum type="alphaLcPeriod"/>
            </a:pPr>
            <a:r>
              <a:rPr lang="en-US" b="1" dirty="0">
                <a:solidFill>
                  <a:srgbClr val="FFFF00"/>
                </a:solidFill>
              </a:rPr>
              <a:t>Knowledge of Legal structure of AA </a:t>
            </a:r>
          </a:p>
          <a:p>
            <a:pPr marL="342900" indent="-342900">
              <a:buAutoNum type="alphaLcPeriod"/>
            </a:pPr>
            <a:r>
              <a:rPr lang="en-US" b="1" dirty="0">
                <a:solidFill>
                  <a:srgbClr val="FF0000"/>
                </a:solidFill>
              </a:rPr>
              <a:t>The General Service Office and</a:t>
            </a:r>
            <a:r>
              <a:rPr lang="en-US" b="1" dirty="0">
                <a:solidFill>
                  <a:srgbClr val="FFFF00"/>
                </a:solidFill>
              </a:rPr>
              <a:t> </a:t>
            </a:r>
            <a:r>
              <a:rPr lang="en-US" b="1" dirty="0">
                <a:solidFill>
                  <a:srgbClr val="FF0000"/>
                </a:solidFill>
              </a:rPr>
              <a:t>Grapevine/La Vina</a:t>
            </a:r>
          </a:p>
          <a:p>
            <a:pPr marL="342900" indent="-342900">
              <a:buAutoNum type="alphaLcPeriod"/>
            </a:pPr>
            <a:r>
              <a:rPr lang="en-US" b="1" dirty="0">
                <a:solidFill>
                  <a:srgbClr val="FFFF00"/>
                </a:solidFill>
              </a:rPr>
              <a:t>Role of the GSC &amp; Conference charter</a:t>
            </a:r>
          </a:p>
          <a:p>
            <a:pPr marL="342900" indent="-342900">
              <a:buAutoNum type="alphaLcPeriod"/>
            </a:pPr>
            <a:r>
              <a:rPr lang="en-US" b="1" dirty="0">
                <a:solidFill>
                  <a:srgbClr val="FF0000"/>
                </a:solidFill>
              </a:rPr>
              <a:t>The role of money</a:t>
            </a:r>
          </a:p>
          <a:p>
            <a:pPr marL="342900" indent="-342900">
              <a:buAutoNum type="alphaLcPeriod"/>
            </a:pPr>
            <a:r>
              <a:rPr lang="en-US" b="1" dirty="0">
                <a:solidFill>
                  <a:srgbClr val="FF0000"/>
                </a:solidFill>
              </a:rPr>
              <a:t>Robert’s Rules of Order</a:t>
            </a:r>
          </a:p>
        </p:txBody>
      </p:sp>
      <p:sp>
        <p:nvSpPr>
          <p:cNvPr id="5" name="Oval 4">
            <a:extLst>
              <a:ext uri="{FF2B5EF4-FFF2-40B4-BE49-F238E27FC236}">
                <a16:creationId xmlns:a16="http://schemas.microsoft.com/office/drawing/2014/main" id="{435777E5-36AA-4BA8-A748-4230EDA2AEDF}"/>
              </a:ext>
            </a:extLst>
          </p:cNvPr>
          <p:cNvSpPr/>
          <p:nvPr/>
        </p:nvSpPr>
        <p:spPr>
          <a:xfrm>
            <a:off x="6638924" y="3476625"/>
            <a:ext cx="5305425" cy="3200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lphaLcPeriod"/>
            </a:pPr>
            <a:r>
              <a:rPr lang="en-US" b="1" dirty="0">
                <a:solidFill>
                  <a:srgbClr val="FF0000"/>
                </a:solidFill>
              </a:rPr>
              <a:t>Spirit of rotation</a:t>
            </a:r>
          </a:p>
          <a:p>
            <a:pPr marL="342900" indent="-342900">
              <a:buFont typeface="+mj-lt"/>
              <a:buAutoNum type="alphaLcPeriod"/>
            </a:pPr>
            <a:r>
              <a:rPr lang="en-US" b="1" dirty="0">
                <a:solidFill>
                  <a:srgbClr val="FF0000"/>
                </a:solidFill>
              </a:rPr>
              <a:t>Knowledge of Group con-science and trusted servants (Tradition 2)</a:t>
            </a:r>
          </a:p>
          <a:p>
            <a:pPr marL="342900" indent="-342900">
              <a:buFont typeface="+mj-lt"/>
              <a:buAutoNum type="alphaLcPeriod"/>
            </a:pPr>
            <a:r>
              <a:rPr lang="en-US" b="1" dirty="0">
                <a:solidFill>
                  <a:srgbClr val="FF0000"/>
                </a:solidFill>
              </a:rPr>
              <a:t>Humility and service work</a:t>
            </a:r>
          </a:p>
          <a:p>
            <a:pPr marL="342900" indent="-342900">
              <a:buFont typeface="+mj-lt"/>
              <a:buAutoNum type="alphaLcPeriod"/>
            </a:pPr>
            <a:r>
              <a:rPr lang="en-US" b="1" dirty="0">
                <a:solidFill>
                  <a:srgbClr val="FF0000"/>
                </a:solidFill>
              </a:rPr>
              <a:t>Spiritual nature of basket money</a:t>
            </a:r>
          </a:p>
        </p:txBody>
      </p:sp>
      <p:sp>
        <p:nvSpPr>
          <p:cNvPr id="6" name="Oval 5">
            <a:extLst>
              <a:ext uri="{FF2B5EF4-FFF2-40B4-BE49-F238E27FC236}">
                <a16:creationId xmlns:a16="http://schemas.microsoft.com/office/drawing/2014/main" id="{55C5CD91-7235-422F-BAC6-694DF6F54652}"/>
              </a:ext>
            </a:extLst>
          </p:cNvPr>
          <p:cNvSpPr/>
          <p:nvPr/>
        </p:nvSpPr>
        <p:spPr>
          <a:xfrm>
            <a:off x="6638925" y="847725"/>
            <a:ext cx="5553075" cy="2581275"/>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b="1" dirty="0"/>
          </a:p>
          <a:p>
            <a:pPr marL="342900" indent="-342900">
              <a:buFont typeface="+mj-lt"/>
              <a:buAutoNum type="alphaLcPeriod"/>
            </a:pPr>
            <a:r>
              <a:rPr lang="en-US" b="1" dirty="0">
                <a:solidFill>
                  <a:srgbClr val="FF0000"/>
                </a:solidFill>
              </a:rPr>
              <a:t>Help with current service role</a:t>
            </a:r>
          </a:p>
          <a:p>
            <a:pPr marL="342900" indent="-342900">
              <a:buFont typeface="+mj-lt"/>
              <a:buAutoNum type="alphaLcPeriod"/>
            </a:pPr>
            <a:r>
              <a:rPr lang="en-US" b="1" dirty="0">
                <a:solidFill>
                  <a:srgbClr val="FF0000"/>
                </a:solidFill>
              </a:rPr>
              <a:t>Discussion of next service role</a:t>
            </a:r>
          </a:p>
          <a:p>
            <a:pPr marL="342900" indent="-342900">
              <a:buFont typeface="+mj-lt"/>
              <a:buAutoNum type="alphaLcPeriod"/>
            </a:pPr>
            <a:r>
              <a:rPr lang="en-US" b="1" dirty="0">
                <a:solidFill>
                  <a:srgbClr val="FF0000"/>
                </a:solidFill>
              </a:rPr>
              <a:t>Meeting on a regular basis</a:t>
            </a:r>
          </a:p>
          <a:p>
            <a:pPr marL="342900" indent="-342900">
              <a:buFont typeface="+mj-lt"/>
              <a:buAutoNum type="alphaLcPeriod"/>
            </a:pPr>
            <a:r>
              <a:rPr lang="en-US" b="1" dirty="0">
                <a:solidFill>
                  <a:srgbClr val="FF0000"/>
                </a:solidFill>
              </a:rPr>
              <a:t>Understanding the use of technology</a:t>
            </a:r>
          </a:p>
        </p:txBody>
      </p:sp>
      <p:sp>
        <p:nvSpPr>
          <p:cNvPr id="7" name="TextBox 6">
            <a:extLst>
              <a:ext uri="{FF2B5EF4-FFF2-40B4-BE49-F238E27FC236}">
                <a16:creationId xmlns:a16="http://schemas.microsoft.com/office/drawing/2014/main" id="{AC595172-7D0C-4AFD-9A56-F5CBD6FAC716}"/>
              </a:ext>
            </a:extLst>
          </p:cNvPr>
          <p:cNvSpPr txBox="1"/>
          <p:nvPr/>
        </p:nvSpPr>
        <p:spPr>
          <a:xfrm>
            <a:off x="2271712" y="1227087"/>
            <a:ext cx="2005013" cy="461665"/>
          </a:xfrm>
          <a:prstGeom prst="rect">
            <a:avLst/>
          </a:prstGeom>
          <a:noFill/>
        </p:spPr>
        <p:txBody>
          <a:bodyPr wrap="square" rtlCol="0">
            <a:spAutoFit/>
          </a:bodyPr>
          <a:lstStyle/>
          <a:p>
            <a:r>
              <a:rPr lang="en-US" sz="2400" b="1" dirty="0"/>
              <a:t>Knowledge</a:t>
            </a:r>
          </a:p>
        </p:txBody>
      </p:sp>
      <p:sp>
        <p:nvSpPr>
          <p:cNvPr id="8" name="TextBox 7">
            <a:extLst>
              <a:ext uri="{FF2B5EF4-FFF2-40B4-BE49-F238E27FC236}">
                <a16:creationId xmlns:a16="http://schemas.microsoft.com/office/drawing/2014/main" id="{97C2BA8E-50DA-45FE-9A8A-5829CEDF74B3}"/>
              </a:ext>
            </a:extLst>
          </p:cNvPr>
          <p:cNvSpPr txBox="1"/>
          <p:nvPr/>
        </p:nvSpPr>
        <p:spPr>
          <a:xfrm>
            <a:off x="8143875" y="3621384"/>
            <a:ext cx="2676525" cy="461665"/>
          </a:xfrm>
          <a:prstGeom prst="rect">
            <a:avLst/>
          </a:prstGeom>
          <a:noFill/>
        </p:spPr>
        <p:txBody>
          <a:bodyPr wrap="square" rtlCol="0">
            <a:spAutoFit/>
          </a:bodyPr>
          <a:lstStyle/>
          <a:p>
            <a:r>
              <a:rPr lang="en-US" sz="2400" b="1" dirty="0"/>
              <a:t>Spiritual Nature</a:t>
            </a:r>
          </a:p>
        </p:txBody>
      </p:sp>
      <p:sp>
        <p:nvSpPr>
          <p:cNvPr id="9" name="TextBox 8">
            <a:extLst>
              <a:ext uri="{FF2B5EF4-FFF2-40B4-BE49-F238E27FC236}">
                <a16:creationId xmlns:a16="http://schemas.microsoft.com/office/drawing/2014/main" id="{CDC63047-D982-4A77-B23A-51713ABF0102}"/>
              </a:ext>
            </a:extLst>
          </p:cNvPr>
          <p:cNvSpPr txBox="1"/>
          <p:nvPr/>
        </p:nvSpPr>
        <p:spPr>
          <a:xfrm>
            <a:off x="8639175" y="1031527"/>
            <a:ext cx="1685925" cy="461665"/>
          </a:xfrm>
          <a:prstGeom prst="rect">
            <a:avLst/>
          </a:prstGeom>
          <a:noFill/>
        </p:spPr>
        <p:txBody>
          <a:bodyPr wrap="square" rtlCol="0">
            <a:spAutoFit/>
          </a:bodyPr>
          <a:lstStyle/>
          <a:p>
            <a:r>
              <a:rPr lang="en-US" sz="2400" b="1" dirty="0"/>
              <a:t>Guidance</a:t>
            </a:r>
          </a:p>
        </p:txBody>
      </p:sp>
    </p:spTree>
    <p:extLst>
      <p:ext uri="{BB962C8B-B14F-4D97-AF65-F5344CB8AC3E}">
        <p14:creationId xmlns:p14="http://schemas.microsoft.com/office/powerpoint/2010/main" val="3874000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A4A327B-E395-43CC-B6BB-E26767BA0FDE}"/>
              </a:ext>
            </a:extLst>
          </p:cNvPr>
          <p:cNvSpPr/>
          <p:nvPr/>
        </p:nvSpPr>
        <p:spPr>
          <a:xfrm>
            <a:off x="76200" y="1028700"/>
            <a:ext cx="6562725" cy="537209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buAutoNum type="alphaLcPeriod"/>
            </a:pPr>
            <a:r>
              <a:rPr lang="en-US" b="1" dirty="0">
                <a:solidFill>
                  <a:srgbClr val="FF0000"/>
                </a:solidFill>
              </a:rPr>
              <a:t>Understanding the Inverted Triangle</a:t>
            </a:r>
          </a:p>
          <a:p>
            <a:pPr marL="342900" indent="-342900">
              <a:buAutoNum type="alphaLcPeriod"/>
            </a:pPr>
            <a:r>
              <a:rPr lang="en-US" b="1" dirty="0">
                <a:solidFill>
                  <a:srgbClr val="FF0000"/>
                </a:solidFill>
              </a:rPr>
              <a:t>Roles and duties</a:t>
            </a:r>
            <a:r>
              <a:rPr lang="en-US" b="1" dirty="0"/>
              <a:t> </a:t>
            </a:r>
            <a:r>
              <a:rPr lang="en-US" b="1" dirty="0">
                <a:solidFill>
                  <a:srgbClr val="FFFF00"/>
                </a:solidFill>
              </a:rPr>
              <a:t>of Group, District,</a:t>
            </a:r>
            <a:r>
              <a:rPr lang="en-US" b="1" dirty="0"/>
              <a:t> </a:t>
            </a:r>
            <a:r>
              <a:rPr lang="en-US" b="1" dirty="0">
                <a:solidFill>
                  <a:srgbClr val="FF0000"/>
                </a:solidFill>
              </a:rPr>
              <a:t>Area and General Service levels</a:t>
            </a:r>
          </a:p>
          <a:p>
            <a:pPr marL="342900" indent="-342900">
              <a:buAutoNum type="alphaLcPeriod"/>
            </a:pPr>
            <a:r>
              <a:rPr lang="en-US" b="1" dirty="0">
                <a:solidFill>
                  <a:srgbClr val="FF0000"/>
                </a:solidFill>
              </a:rPr>
              <a:t>Study of Traditions &amp; Concepts</a:t>
            </a:r>
          </a:p>
          <a:p>
            <a:pPr marL="342900" indent="-342900">
              <a:buAutoNum type="alphaLcPeriod"/>
            </a:pPr>
            <a:r>
              <a:rPr lang="en-US" b="1" dirty="0">
                <a:solidFill>
                  <a:srgbClr val="FF0000"/>
                </a:solidFill>
              </a:rPr>
              <a:t>Ability to describe GSB, Trustee Types &amp; 2 Corporations</a:t>
            </a:r>
          </a:p>
          <a:p>
            <a:pPr marL="342900" indent="-342900">
              <a:buAutoNum type="alphaLcPeriod"/>
            </a:pPr>
            <a:r>
              <a:rPr lang="en-US" b="1" dirty="0">
                <a:solidFill>
                  <a:srgbClr val="FF0000"/>
                </a:solidFill>
              </a:rPr>
              <a:t>Knowledge of Legal structure of AA </a:t>
            </a:r>
          </a:p>
          <a:p>
            <a:pPr marL="342900" indent="-342900">
              <a:buAutoNum type="alphaLcPeriod"/>
            </a:pPr>
            <a:r>
              <a:rPr lang="en-US" b="1" dirty="0">
                <a:solidFill>
                  <a:srgbClr val="FF0000"/>
                </a:solidFill>
              </a:rPr>
              <a:t>The General Service Office and Grapevine/La Vina</a:t>
            </a:r>
          </a:p>
          <a:p>
            <a:pPr marL="342900" indent="-342900">
              <a:buAutoNum type="alphaLcPeriod"/>
            </a:pPr>
            <a:r>
              <a:rPr lang="en-US" b="1" dirty="0">
                <a:solidFill>
                  <a:srgbClr val="FF0000"/>
                </a:solidFill>
              </a:rPr>
              <a:t>Role of the GSC &amp; Conference charter</a:t>
            </a:r>
          </a:p>
          <a:p>
            <a:pPr marL="342900" indent="-342900">
              <a:buAutoNum type="alphaLcPeriod"/>
            </a:pPr>
            <a:r>
              <a:rPr lang="en-US" b="1" dirty="0">
                <a:solidFill>
                  <a:srgbClr val="FF0000"/>
                </a:solidFill>
              </a:rPr>
              <a:t>The role of money</a:t>
            </a:r>
          </a:p>
          <a:p>
            <a:pPr marL="342900" indent="-342900">
              <a:buAutoNum type="alphaLcPeriod"/>
            </a:pPr>
            <a:r>
              <a:rPr lang="en-US" b="1" dirty="0">
                <a:solidFill>
                  <a:srgbClr val="FF0000"/>
                </a:solidFill>
              </a:rPr>
              <a:t>Robert’s Rules of Order</a:t>
            </a:r>
          </a:p>
        </p:txBody>
      </p:sp>
      <p:sp>
        <p:nvSpPr>
          <p:cNvPr id="5" name="Oval 4">
            <a:extLst>
              <a:ext uri="{FF2B5EF4-FFF2-40B4-BE49-F238E27FC236}">
                <a16:creationId xmlns:a16="http://schemas.microsoft.com/office/drawing/2014/main" id="{435777E5-36AA-4BA8-A748-4230EDA2AEDF}"/>
              </a:ext>
            </a:extLst>
          </p:cNvPr>
          <p:cNvSpPr/>
          <p:nvPr/>
        </p:nvSpPr>
        <p:spPr>
          <a:xfrm>
            <a:off x="6638924" y="3476625"/>
            <a:ext cx="5305425" cy="3200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lphaLcPeriod"/>
            </a:pPr>
            <a:r>
              <a:rPr lang="en-US" b="1" dirty="0">
                <a:solidFill>
                  <a:srgbClr val="FF0000"/>
                </a:solidFill>
              </a:rPr>
              <a:t>Spirit of rotation</a:t>
            </a:r>
          </a:p>
          <a:p>
            <a:pPr marL="342900" indent="-342900">
              <a:buFont typeface="+mj-lt"/>
              <a:buAutoNum type="alphaLcPeriod"/>
            </a:pPr>
            <a:r>
              <a:rPr lang="en-US" b="1" dirty="0">
                <a:solidFill>
                  <a:srgbClr val="FF0000"/>
                </a:solidFill>
              </a:rPr>
              <a:t>Knowledge of Group con-science and trusted servants (Tradition 2)</a:t>
            </a:r>
          </a:p>
          <a:p>
            <a:pPr marL="342900" indent="-342900">
              <a:buFont typeface="+mj-lt"/>
              <a:buAutoNum type="alphaLcPeriod"/>
            </a:pPr>
            <a:r>
              <a:rPr lang="en-US" b="1" dirty="0">
                <a:solidFill>
                  <a:srgbClr val="FF0000"/>
                </a:solidFill>
              </a:rPr>
              <a:t>Humility and service work</a:t>
            </a:r>
          </a:p>
          <a:p>
            <a:pPr marL="342900" indent="-342900">
              <a:buFont typeface="+mj-lt"/>
              <a:buAutoNum type="alphaLcPeriod"/>
            </a:pPr>
            <a:r>
              <a:rPr lang="en-US" b="1" dirty="0">
                <a:solidFill>
                  <a:srgbClr val="FF0000"/>
                </a:solidFill>
              </a:rPr>
              <a:t>Spiritual nature of basket money</a:t>
            </a:r>
          </a:p>
        </p:txBody>
      </p:sp>
      <p:sp>
        <p:nvSpPr>
          <p:cNvPr id="6" name="Oval 5">
            <a:extLst>
              <a:ext uri="{FF2B5EF4-FFF2-40B4-BE49-F238E27FC236}">
                <a16:creationId xmlns:a16="http://schemas.microsoft.com/office/drawing/2014/main" id="{55C5CD91-7235-422F-BAC6-694DF6F54652}"/>
              </a:ext>
            </a:extLst>
          </p:cNvPr>
          <p:cNvSpPr/>
          <p:nvPr/>
        </p:nvSpPr>
        <p:spPr>
          <a:xfrm>
            <a:off x="6638925" y="847725"/>
            <a:ext cx="5553075" cy="2581275"/>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b="1" dirty="0"/>
          </a:p>
          <a:p>
            <a:pPr marL="342900" indent="-342900">
              <a:buFont typeface="+mj-lt"/>
              <a:buAutoNum type="alphaLcPeriod"/>
            </a:pPr>
            <a:r>
              <a:rPr lang="en-US" b="1" dirty="0">
                <a:solidFill>
                  <a:srgbClr val="FF0000"/>
                </a:solidFill>
              </a:rPr>
              <a:t>Help with current service role</a:t>
            </a:r>
          </a:p>
          <a:p>
            <a:pPr marL="342900" indent="-342900">
              <a:buFont typeface="+mj-lt"/>
              <a:buAutoNum type="alphaLcPeriod"/>
            </a:pPr>
            <a:r>
              <a:rPr lang="en-US" b="1" dirty="0">
                <a:solidFill>
                  <a:srgbClr val="FF0000"/>
                </a:solidFill>
              </a:rPr>
              <a:t>Discussion of next service role</a:t>
            </a:r>
          </a:p>
          <a:p>
            <a:pPr marL="342900" indent="-342900">
              <a:buFont typeface="+mj-lt"/>
              <a:buAutoNum type="alphaLcPeriod"/>
            </a:pPr>
            <a:r>
              <a:rPr lang="en-US" b="1" dirty="0">
                <a:solidFill>
                  <a:srgbClr val="FFFF00"/>
                </a:solidFill>
              </a:rPr>
              <a:t>Meeting on a regular basis</a:t>
            </a:r>
          </a:p>
          <a:p>
            <a:pPr marL="342900" indent="-342900">
              <a:buFont typeface="+mj-lt"/>
              <a:buAutoNum type="alphaLcPeriod"/>
            </a:pPr>
            <a:r>
              <a:rPr lang="en-US" b="1" dirty="0">
                <a:solidFill>
                  <a:srgbClr val="FFFF00"/>
                </a:solidFill>
              </a:rPr>
              <a:t>Understanding the use of technology</a:t>
            </a:r>
          </a:p>
        </p:txBody>
      </p:sp>
      <p:sp>
        <p:nvSpPr>
          <p:cNvPr id="7" name="TextBox 6">
            <a:extLst>
              <a:ext uri="{FF2B5EF4-FFF2-40B4-BE49-F238E27FC236}">
                <a16:creationId xmlns:a16="http://schemas.microsoft.com/office/drawing/2014/main" id="{AC595172-7D0C-4AFD-9A56-F5CBD6FAC716}"/>
              </a:ext>
            </a:extLst>
          </p:cNvPr>
          <p:cNvSpPr txBox="1"/>
          <p:nvPr/>
        </p:nvSpPr>
        <p:spPr>
          <a:xfrm>
            <a:off x="2271712" y="1227087"/>
            <a:ext cx="2005013" cy="461665"/>
          </a:xfrm>
          <a:prstGeom prst="rect">
            <a:avLst/>
          </a:prstGeom>
          <a:noFill/>
        </p:spPr>
        <p:txBody>
          <a:bodyPr wrap="square" rtlCol="0">
            <a:spAutoFit/>
          </a:bodyPr>
          <a:lstStyle/>
          <a:p>
            <a:r>
              <a:rPr lang="en-US" sz="2400" b="1" dirty="0"/>
              <a:t>Knowledge</a:t>
            </a:r>
          </a:p>
        </p:txBody>
      </p:sp>
      <p:sp>
        <p:nvSpPr>
          <p:cNvPr id="8" name="TextBox 7">
            <a:extLst>
              <a:ext uri="{FF2B5EF4-FFF2-40B4-BE49-F238E27FC236}">
                <a16:creationId xmlns:a16="http://schemas.microsoft.com/office/drawing/2014/main" id="{97C2BA8E-50DA-45FE-9A8A-5829CEDF74B3}"/>
              </a:ext>
            </a:extLst>
          </p:cNvPr>
          <p:cNvSpPr txBox="1"/>
          <p:nvPr/>
        </p:nvSpPr>
        <p:spPr>
          <a:xfrm>
            <a:off x="8143875" y="3621384"/>
            <a:ext cx="2676525" cy="461665"/>
          </a:xfrm>
          <a:prstGeom prst="rect">
            <a:avLst/>
          </a:prstGeom>
          <a:noFill/>
        </p:spPr>
        <p:txBody>
          <a:bodyPr wrap="square" rtlCol="0">
            <a:spAutoFit/>
          </a:bodyPr>
          <a:lstStyle/>
          <a:p>
            <a:r>
              <a:rPr lang="en-US" sz="2400" b="1" dirty="0"/>
              <a:t>Spiritual Nature</a:t>
            </a:r>
          </a:p>
        </p:txBody>
      </p:sp>
      <p:sp>
        <p:nvSpPr>
          <p:cNvPr id="9" name="TextBox 8">
            <a:extLst>
              <a:ext uri="{FF2B5EF4-FFF2-40B4-BE49-F238E27FC236}">
                <a16:creationId xmlns:a16="http://schemas.microsoft.com/office/drawing/2014/main" id="{CDC63047-D982-4A77-B23A-51713ABF0102}"/>
              </a:ext>
            </a:extLst>
          </p:cNvPr>
          <p:cNvSpPr txBox="1"/>
          <p:nvPr/>
        </p:nvSpPr>
        <p:spPr>
          <a:xfrm>
            <a:off x="8639175" y="1031527"/>
            <a:ext cx="1685925" cy="461665"/>
          </a:xfrm>
          <a:prstGeom prst="rect">
            <a:avLst/>
          </a:prstGeom>
          <a:noFill/>
        </p:spPr>
        <p:txBody>
          <a:bodyPr wrap="square" rtlCol="0">
            <a:spAutoFit/>
          </a:bodyPr>
          <a:lstStyle/>
          <a:p>
            <a:r>
              <a:rPr lang="en-US" sz="2400" b="1" dirty="0"/>
              <a:t>Guidance</a:t>
            </a:r>
          </a:p>
        </p:txBody>
      </p:sp>
      <p:sp>
        <p:nvSpPr>
          <p:cNvPr id="11" name="Title 1">
            <a:extLst>
              <a:ext uri="{FF2B5EF4-FFF2-40B4-BE49-F238E27FC236}">
                <a16:creationId xmlns:a16="http://schemas.microsoft.com/office/drawing/2014/main" id="{C2C553F2-D3DE-45A8-B311-982F516679D5}"/>
              </a:ext>
            </a:extLst>
          </p:cNvPr>
          <p:cNvSpPr>
            <a:spLocks noGrp="1"/>
          </p:cNvSpPr>
          <p:nvPr>
            <p:ph type="title"/>
          </p:nvPr>
        </p:nvSpPr>
        <p:spPr>
          <a:xfrm>
            <a:off x="500063" y="193676"/>
            <a:ext cx="11191875" cy="654049"/>
          </a:xfrm>
        </p:spPr>
        <p:txBody>
          <a:bodyPr>
            <a:noAutofit/>
          </a:bodyPr>
          <a:lstStyle/>
          <a:p>
            <a:r>
              <a:rPr lang="en-US" sz="3200" dirty="0"/>
              <a:t>Service Sponsor Roles: Advanced Service Role – Delegate or below</a:t>
            </a:r>
          </a:p>
        </p:txBody>
      </p:sp>
    </p:spTree>
    <p:extLst>
      <p:ext uri="{BB962C8B-B14F-4D97-AF65-F5344CB8AC3E}">
        <p14:creationId xmlns:p14="http://schemas.microsoft.com/office/powerpoint/2010/main" val="3385159928"/>
      </p:ext>
    </p:extLst>
  </p:cSld>
  <p:clrMapOvr>
    <a:masterClrMapping/>
  </p:clrMapOvr>
</p:sld>
</file>

<file path=ppt/theme/theme1.xml><?xml version="1.0" encoding="utf-8"?>
<a:theme xmlns:a="http://schemas.openxmlformats.org/drawingml/2006/main" name="ShapesVTI">
  <a:themeElements>
    <a:clrScheme name="Office">
      <a:dk1>
        <a:srgbClr val="000000"/>
      </a:dk1>
      <a:lt1>
        <a:srgbClr val="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otalTime>164</TotalTime>
  <Words>920</Words>
  <Application>Microsoft Office PowerPoint</Application>
  <PresentationFormat>Widescreen</PresentationFormat>
  <Paragraphs>132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Avenir Next LT Pro</vt:lpstr>
      <vt:lpstr>Calibri</vt:lpstr>
      <vt:lpstr>Tw Cen MT</vt:lpstr>
      <vt:lpstr>Wingdings</vt:lpstr>
      <vt:lpstr>ShapesVTI</vt:lpstr>
      <vt:lpstr>Service Sponsorship</vt:lpstr>
      <vt:lpstr>Agenda</vt:lpstr>
      <vt:lpstr>What is Service?</vt:lpstr>
      <vt:lpstr>General Service Structure &amp; Intergroup</vt:lpstr>
      <vt:lpstr>Importance of Having a Service Sponsor</vt:lpstr>
      <vt:lpstr>Service Sponsor Roles</vt:lpstr>
      <vt:lpstr>Service Sponsor Roles: Initial Service Role - GSR</vt:lpstr>
      <vt:lpstr>Service Sponsor Roles: Intermediate Service Role – Area Chair</vt:lpstr>
      <vt:lpstr>Service Sponsor Roles: Advanced Service Role – Delegate or below</vt:lpstr>
      <vt:lpstr>Wrap-up and Questions/Discussion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Sponsorship</dc:title>
  <dc:creator>Jeff Bernknopf</dc:creator>
  <cp:lastModifiedBy>Susan Bernknopf</cp:lastModifiedBy>
  <cp:revision>10</cp:revision>
  <dcterms:created xsi:type="dcterms:W3CDTF">2020-06-10T11:55:02Z</dcterms:created>
  <dcterms:modified xsi:type="dcterms:W3CDTF">2022-04-23T12:11:39Z</dcterms:modified>
</cp:coreProperties>
</file>